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8"/>
  </p:notesMasterIdLst>
  <p:handoutMasterIdLst>
    <p:handoutMasterId r:id="rId49"/>
  </p:handoutMasterIdLst>
  <p:sldIdLst>
    <p:sldId id="257" r:id="rId2"/>
    <p:sldId id="271" r:id="rId3"/>
    <p:sldId id="272" r:id="rId4"/>
    <p:sldId id="383" r:id="rId5"/>
    <p:sldId id="403" r:id="rId6"/>
    <p:sldId id="317" r:id="rId7"/>
    <p:sldId id="326" r:id="rId8"/>
    <p:sldId id="327" r:id="rId9"/>
    <p:sldId id="328" r:id="rId10"/>
    <p:sldId id="426" r:id="rId11"/>
    <p:sldId id="424" r:id="rId12"/>
    <p:sldId id="425" r:id="rId13"/>
    <p:sldId id="428" r:id="rId14"/>
    <p:sldId id="437" r:id="rId15"/>
    <p:sldId id="442" r:id="rId16"/>
    <p:sldId id="438" r:id="rId17"/>
    <p:sldId id="439" r:id="rId18"/>
    <p:sldId id="440" r:id="rId19"/>
    <p:sldId id="432" r:id="rId20"/>
    <p:sldId id="433" r:id="rId21"/>
    <p:sldId id="406" r:id="rId22"/>
    <p:sldId id="434" r:id="rId23"/>
    <p:sldId id="341" r:id="rId24"/>
    <p:sldId id="404" r:id="rId25"/>
    <p:sldId id="286" r:id="rId26"/>
    <p:sldId id="287" r:id="rId27"/>
    <p:sldId id="285" r:id="rId28"/>
    <p:sldId id="393" r:id="rId29"/>
    <p:sldId id="411" r:id="rId30"/>
    <p:sldId id="412" r:id="rId31"/>
    <p:sldId id="413" r:id="rId32"/>
    <p:sldId id="435" r:id="rId33"/>
    <p:sldId id="417" r:id="rId34"/>
    <p:sldId id="423" r:id="rId35"/>
    <p:sldId id="420" r:id="rId36"/>
    <p:sldId id="441" r:id="rId37"/>
    <p:sldId id="418" r:id="rId38"/>
    <p:sldId id="419" r:id="rId39"/>
    <p:sldId id="421" r:id="rId40"/>
    <p:sldId id="422" r:id="rId41"/>
    <p:sldId id="436" r:id="rId42"/>
    <p:sldId id="414" r:id="rId43"/>
    <p:sldId id="415" r:id="rId44"/>
    <p:sldId id="416" r:id="rId45"/>
    <p:sldId id="315" r:id="rId46"/>
    <p:sldId id="306" r:id="rId4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6" autoAdjust="0"/>
    <p:restoredTop sz="86308" autoAdjust="0"/>
  </p:normalViewPr>
  <p:slideViewPr>
    <p:cSldViewPr>
      <p:cViewPr varScale="1">
        <p:scale>
          <a:sx n="96" d="100"/>
          <a:sy n="96" d="100"/>
        </p:scale>
        <p:origin x="2142" y="78"/>
      </p:cViewPr>
      <p:guideLst>
        <p:guide orient="horz" pos="2160"/>
        <p:guide pos="2880"/>
      </p:guideLst>
    </p:cSldViewPr>
  </p:slideViewPr>
  <p:notesTextViewPr>
    <p:cViewPr>
      <p:scale>
        <a:sx n="1" d="1"/>
        <a:sy n="1" d="1"/>
      </p:scale>
      <p:origin x="0" y="0"/>
    </p:cViewPr>
  </p:notesTextViewPr>
  <p:sorterViewPr>
    <p:cViewPr>
      <p:scale>
        <a:sx n="200" d="100"/>
        <a:sy n="200" d="100"/>
      </p:scale>
      <p:origin x="0" y="-11286"/>
    </p:cViewPr>
  </p:sorterViewPr>
  <p:notesViewPr>
    <p:cSldViewPr>
      <p:cViewPr varScale="1">
        <p:scale>
          <a:sx n="65" d="100"/>
          <a:sy n="65" d="100"/>
        </p:scale>
        <p:origin x="2874"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6.858840220697178E-2"/>
          <c:y val="3.0961908710607573E-2"/>
          <c:w val="0.93141154655910596"/>
          <c:h val="0.90122049930960058"/>
        </c:manualLayout>
      </c:layout>
      <c:bar3DChart>
        <c:barDir val="col"/>
        <c:grouping val="clustered"/>
        <c:varyColors val="0"/>
        <c:ser>
          <c:idx val="1"/>
          <c:order val="0"/>
          <c:spPr>
            <a:solidFill>
              <a:srgbClr val="800000"/>
            </a:solidFill>
          </c:spPr>
          <c:invertIfNegative val="0"/>
          <c:dLbls>
            <c:dLbl>
              <c:idx val="0"/>
              <c:layout>
                <c:manualLayout>
                  <c:x val="3.2067110193637893E-2"/>
                  <c:y val="-2.0465871055046655E-2"/>
                </c:manualLayout>
              </c:layout>
              <c:spPr/>
              <c:txPr>
                <a:bodyPr/>
                <a:lstStyle/>
                <a:p>
                  <a:pPr>
                    <a:defRPr sz="3206" b="1">
                      <a:solidFill>
                        <a:srgbClr val="8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B03-4C8D-9DDC-E0D9F95C558C}"/>
                </c:ext>
              </c:extLst>
            </c:dLbl>
            <c:dLbl>
              <c:idx val="1"/>
              <c:layout>
                <c:manualLayout>
                  <c:x val="3.0609535141318457E-2"/>
                  <c:y val="-2.7855823152776859E-2"/>
                </c:manualLayout>
              </c:layout>
              <c:spPr/>
              <c:txPr>
                <a:bodyPr/>
                <a:lstStyle/>
                <a:p>
                  <a:pPr>
                    <a:defRPr sz="3206" b="1">
                      <a:solidFill>
                        <a:srgbClr val="800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B03-4C8D-9DDC-E0D9F95C558C}"/>
                </c:ext>
              </c:extLst>
            </c:dLbl>
            <c:dLbl>
              <c:idx val="2"/>
              <c:layout>
                <c:manualLayout>
                  <c:x val="2.6122350731256204E-2"/>
                  <c:y val="-3.6286475214432602E-2"/>
                </c:manualLayout>
              </c:layout>
              <c:tx>
                <c:rich>
                  <a:bodyPr/>
                  <a:lstStyle/>
                  <a:p>
                    <a:pPr>
                      <a:defRPr sz="3206" b="1">
                        <a:solidFill>
                          <a:srgbClr val="800000"/>
                        </a:solidFill>
                      </a:defRPr>
                    </a:pPr>
                    <a:r>
                      <a:rPr lang="en-US" sz="3206" b="1" dirty="0" smtClean="0">
                        <a:solidFill>
                          <a:srgbClr val="800000"/>
                        </a:solidFill>
                      </a:rPr>
                      <a:t>277</a:t>
                    </a:r>
                  </a:p>
                </c:rich>
              </c:tx>
              <c:spP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B03-4C8D-9DDC-E0D9F95C558C}"/>
                </c:ext>
              </c:extLst>
            </c:dLbl>
            <c:spPr>
              <a:noFill/>
              <a:ln w="29128">
                <a:noFill/>
              </a:ln>
            </c:spPr>
            <c:txPr>
              <a:bodyPr/>
              <a:lstStyle/>
              <a:p>
                <a:pPr>
                  <a:defRPr sz="3206" b="1">
                    <a:solidFill>
                      <a:srgbClr val="8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Sheet1!$B$1:$B$3</c:f>
              <c:numCache>
                <c:formatCode>#,##0</c:formatCode>
                <c:ptCount val="3"/>
                <c:pt idx="0" formatCode="General">
                  <c:v>170</c:v>
                </c:pt>
                <c:pt idx="1">
                  <c:v>266</c:v>
                </c:pt>
                <c:pt idx="2">
                  <c:v>277</c:v>
                </c:pt>
              </c:numCache>
            </c:numRef>
          </c:val>
          <c:extLst>
            <c:ext xmlns:c16="http://schemas.microsoft.com/office/drawing/2014/chart" uri="{C3380CC4-5D6E-409C-BE32-E72D297353CC}">
              <c16:uniqueId val="{00000003-AB03-4C8D-9DDC-E0D9F95C558C}"/>
            </c:ext>
          </c:extLst>
        </c:ser>
        <c:dLbls>
          <c:showLegendKey val="0"/>
          <c:showVal val="0"/>
          <c:showCatName val="0"/>
          <c:showSerName val="0"/>
          <c:showPercent val="0"/>
          <c:showBubbleSize val="0"/>
        </c:dLbls>
        <c:gapWidth val="150"/>
        <c:shape val="box"/>
        <c:axId val="128452880"/>
        <c:axId val="1"/>
        <c:axId val="0"/>
      </c:bar3DChart>
      <c:catAx>
        <c:axId val="128452880"/>
        <c:scaling>
          <c:orientation val="minMax"/>
        </c:scaling>
        <c:delete val="1"/>
        <c:axPos val="b"/>
        <c:majorTickMark val="out"/>
        <c:minorTickMark val="none"/>
        <c:tickLblPos val="nextTo"/>
        <c:crossAx val="1"/>
        <c:crosses val="autoZero"/>
        <c:auto val="1"/>
        <c:lblAlgn val="ctr"/>
        <c:lblOffset val="100"/>
        <c:noMultiLvlLbl val="0"/>
      </c:catAx>
      <c:valAx>
        <c:axId val="1"/>
        <c:scaling>
          <c:orientation val="minMax"/>
          <c:max val="350"/>
        </c:scaling>
        <c:delete val="0"/>
        <c:axPos val="l"/>
        <c:majorGridlines/>
        <c:numFmt formatCode="General" sourceLinked="1"/>
        <c:majorTickMark val="out"/>
        <c:minorTickMark val="none"/>
        <c:tickLblPos val="nextTo"/>
        <c:txPr>
          <a:bodyPr/>
          <a:lstStyle/>
          <a:p>
            <a:pPr>
              <a:defRPr sz="1376" b="1"/>
            </a:pPr>
            <a:endParaRPr lang="en-US"/>
          </a:p>
        </c:txPr>
        <c:crossAx val="128452880"/>
        <c:crosses val="autoZero"/>
        <c:crossBetween val="between"/>
      </c:valAx>
      <c:spPr>
        <a:noFill/>
        <a:ln w="20867">
          <a:noFill/>
        </a:ln>
      </c:spPr>
    </c:plotArea>
    <c:plotVisOnly val="1"/>
    <c:dispBlanksAs val="gap"/>
    <c:showDLblsOverMax val="0"/>
  </c:chart>
  <c:spPr>
    <a:ln>
      <a:solidFill>
        <a:schemeClr val="bg1">
          <a:lumMod val="65000"/>
        </a:schemeClr>
      </a:solid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0.47381</cdr:x>
      <cdr:y>0.92204</cdr:y>
    </cdr:from>
    <cdr:to>
      <cdr:x>0.55777</cdr:x>
      <cdr:y>1</cdr:y>
    </cdr:to>
    <cdr:sp macro="" textlink="">
      <cdr:nvSpPr>
        <cdr:cNvPr id="2" name="TextBox 1"/>
        <cdr:cNvSpPr txBox="1"/>
      </cdr:nvSpPr>
      <cdr:spPr>
        <a:xfrm xmlns:a="http://schemas.openxmlformats.org/drawingml/2006/main">
          <a:off x="3429907" y="4127994"/>
          <a:ext cx="607787" cy="34902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2000" b="1" dirty="0" smtClean="0">
              <a:latin typeface="+mn-lt"/>
            </a:rPr>
            <a:t>2011</a:t>
          </a:r>
          <a:endParaRPr lang="en-CA" sz="2000" b="1" dirty="0">
            <a:latin typeface="+mn-lt"/>
          </a:endParaRPr>
        </a:p>
      </cdr:txBody>
    </cdr:sp>
  </cdr:relSizeAnchor>
  <cdr:relSizeAnchor xmlns:cdr="http://schemas.openxmlformats.org/drawingml/2006/chartDrawing">
    <cdr:from>
      <cdr:x>0.73684</cdr:x>
      <cdr:y>0.92204</cdr:y>
    </cdr:from>
    <cdr:to>
      <cdr:x>0.8208</cdr:x>
      <cdr:y>1</cdr:y>
    </cdr:to>
    <cdr:sp macro="" textlink="">
      <cdr:nvSpPr>
        <cdr:cNvPr id="3" name="TextBox 1"/>
        <cdr:cNvSpPr txBox="1"/>
      </cdr:nvSpPr>
      <cdr:spPr>
        <a:xfrm xmlns:a="http://schemas.openxmlformats.org/drawingml/2006/main">
          <a:off x="5334000" y="4127994"/>
          <a:ext cx="607786" cy="34902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latin typeface="+mn-lt"/>
            </a:rPr>
            <a:t>2016</a:t>
          </a:r>
          <a:endParaRPr lang="en-CA" sz="2000" b="1" dirty="0">
            <a:latin typeface="+mn-lt"/>
          </a:endParaRPr>
        </a:p>
      </cdr:txBody>
    </cdr:sp>
  </cdr:relSizeAnchor>
  <cdr:relSizeAnchor xmlns:cdr="http://schemas.openxmlformats.org/drawingml/2006/chartDrawing">
    <cdr:from>
      <cdr:x>0.2</cdr:x>
      <cdr:y>0.9188</cdr:y>
    </cdr:from>
    <cdr:to>
      <cdr:x>0.30526</cdr:x>
      <cdr:y>0.98298</cdr:y>
    </cdr:to>
    <cdr:sp macro="" textlink="">
      <cdr:nvSpPr>
        <cdr:cNvPr id="6" name="TextBox 5"/>
        <cdr:cNvSpPr txBox="1"/>
      </cdr:nvSpPr>
      <cdr:spPr>
        <a:xfrm xmlns:a="http://schemas.openxmlformats.org/drawingml/2006/main">
          <a:off x="1447800" y="4113485"/>
          <a:ext cx="762000" cy="287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2006</a:t>
          </a:r>
          <a:endParaRPr lang="en-CA" sz="2000" b="1" dirty="0"/>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r">
              <a:defRPr sz="1200"/>
            </a:lvl1pPr>
          </a:lstStyle>
          <a:p>
            <a:fld id="{2B3EA7CC-8164-4BC3-BFD4-EF7115EC9A4D}" type="datetimeFigureOut">
              <a:rPr lang="en-US" smtClean="0"/>
              <a:pPr/>
              <a:t>5/4/2017</a:t>
            </a:fld>
            <a:endParaRPr lang="en-US"/>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r">
              <a:defRPr sz="1200"/>
            </a:lvl1pPr>
          </a:lstStyle>
          <a:p>
            <a:fld id="{EB782BA4-04F4-4809-9980-56B42CD47828}" type="slidenum">
              <a:rPr lang="en-US" smtClean="0"/>
              <a:pPr/>
              <a:t>‹#›</a:t>
            </a:fld>
            <a:endParaRPr lang="en-US"/>
          </a:p>
        </p:txBody>
      </p:sp>
    </p:spTree>
    <p:extLst>
      <p:ext uri="{BB962C8B-B14F-4D97-AF65-F5344CB8AC3E}">
        <p14:creationId xmlns:p14="http://schemas.microsoft.com/office/powerpoint/2010/main" val="4023525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3B19B144-6DCF-46AC-BC93-DD49F75630AF}" type="datetimeFigureOut">
              <a:rPr lang="en-US" smtClean="0"/>
              <a:pPr/>
              <a:t>5/4/2017</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EECE6804-F30B-4791-A7E7-E39A63EB46BC}" type="slidenum">
              <a:rPr lang="en-US" smtClean="0"/>
              <a:pPr/>
              <a:t>‹#›</a:t>
            </a:fld>
            <a:endParaRPr lang="en-US"/>
          </a:p>
        </p:txBody>
      </p:sp>
    </p:spTree>
    <p:extLst>
      <p:ext uri="{BB962C8B-B14F-4D97-AF65-F5344CB8AC3E}">
        <p14:creationId xmlns:p14="http://schemas.microsoft.com/office/powerpoint/2010/main" val="336571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defTabSz="912205">
              <a:defRPr/>
            </a:pPr>
            <a:endParaRPr lang="en-US" altLang="en-US" dirty="0"/>
          </a:p>
        </p:txBody>
      </p:sp>
      <p:sp>
        <p:nvSpPr>
          <p:cNvPr id="2662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707" indent="-285657" eaLnBrk="0" hangingPunct="0">
              <a:defRPr>
                <a:solidFill>
                  <a:schemeClr val="tx1"/>
                </a:solidFill>
                <a:latin typeface="Arial" pitchFamily="34" charset="0"/>
              </a:defRPr>
            </a:lvl2pPr>
            <a:lvl3pPr marL="1142625" indent="-228525" eaLnBrk="0" hangingPunct="0">
              <a:defRPr>
                <a:solidFill>
                  <a:schemeClr val="tx1"/>
                </a:solidFill>
                <a:latin typeface="Arial" pitchFamily="34" charset="0"/>
              </a:defRPr>
            </a:lvl3pPr>
            <a:lvl4pPr marL="1599675" indent="-228525" eaLnBrk="0" hangingPunct="0">
              <a:defRPr>
                <a:solidFill>
                  <a:schemeClr val="tx1"/>
                </a:solidFill>
                <a:latin typeface="Arial" pitchFamily="34" charset="0"/>
              </a:defRPr>
            </a:lvl4pPr>
            <a:lvl5pPr marL="2056725" indent="-228525" eaLnBrk="0" hangingPunct="0">
              <a:defRPr>
                <a:solidFill>
                  <a:schemeClr val="tx1"/>
                </a:solidFill>
                <a:latin typeface="Arial" pitchFamily="34" charset="0"/>
              </a:defRPr>
            </a:lvl5pPr>
            <a:lvl6pPr marL="2513775" indent="-228525" eaLnBrk="0" fontAlgn="base" hangingPunct="0">
              <a:spcBef>
                <a:spcPct val="0"/>
              </a:spcBef>
              <a:spcAft>
                <a:spcPct val="0"/>
              </a:spcAft>
              <a:defRPr>
                <a:solidFill>
                  <a:schemeClr val="tx1"/>
                </a:solidFill>
                <a:latin typeface="Arial" pitchFamily="34" charset="0"/>
              </a:defRPr>
            </a:lvl6pPr>
            <a:lvl7pPr marL="2970824" indent="-228525" eaLnBrk="0" fontAlgn="base" hangingPunct="0">
              <a:spcBef>
                <a:spcPct val="0"/>
              </a:spcBef>
              <a:spcAft>
                <a:spcPct val="0"/>
              </a:spcAft>
              <a:defRPr>
                <a:solidFill>
                  <a:schemeClr val="tx1"/>
                </a:solidFill>
                <a:latin typeface="Arial" pitchFamily="34" charset="0"/>
              </a:defRPr>
            </a:lvl7pPr>
            <a:lvl8pPr marL="3427874" indent="-228525" eaLnBrk="0" fontAlgn="base" hangingPunct="0">
              <a:spcBef>
                <a:spcPct val="0"/>
              </a:spcBef>
              <a:spcAft>
                <a:spcPct val="0"/>
              </a:spcAft>
              <a:defRPr>
                <a:solidFill>
                  <a:schemeClr val="tx1"/>
                </a:solidFill>
                <a:latin typeface="Arial" pitchFamily="34" charset="0"/>
              </a:defRPr>
            </a:lvl8pPr>
            <a:lvl9pPr marL="3884926" indent="-228525" eaLnBrk="0" fontAlgn="base" hangingPunct="0">
              <a:spcBef>
                <a:spcPct val="0"/>
              </a:spcBef>
              <a:spcAft>
                <a:spcPct val="0"/>
              </a:spcAft>
              <a:defRPr>
                <a:solidFill>
                  <a:schemeClr val="tx1"/>
                </a:solidFill>
                <a:latin typeface="Arial" pitchFamily="34" charset="0"/>
              </a:defRPr>
            </a:lvl9pPr>
          </a:lstStyle>
          <a:p>
            <a:pPr eaLnBrk="1" hangingPunct="1">
              <a:defRPr/>
            </a:pPr>
            <a:fld id="{EC3297A1-2514-4AF7-99AD-35F53BC9B064}" type="slidenum">
              <a:rPr lang="en-US" smtClean="0">
                <a:solidFill>
                  <a:prstClr val="black"/>
                </a:solidFill>
              </a:rPr>
              <a:pPr eaLnBrk="1" hangingPunct="1">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E6804-F30B-4791-A7E7-E39A63EB46BC}" type="slidenum">
              <a:rPr lang="en-US" smtClean="0"/>
              <a:pPr/>
              <a:t>12</a:t>
            </a:fld>
            <a:endParaRPr lang="en-US"/>
          </a:p>
        </p:txBody>
      </p:sp>
    </p:spTree>
    <p:extLst>
      <p:ext uri="{BB962C8B-B14F-4D97-AF65-F5344CB8AC3E}">
        <p14:creationId xmlns:p14="http://schemas.microsoft.com/office/powerpoint/2010/main" val="338276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4067E0-CAB5-4C65-9ABB-C55553F8F00C}" type="slidenum">
              <a:rPr lang="en-US" altLang="en-US"/>
              <a:pPr eaLnBrk="1" hangingPunct="1"/>
              <a:t>15</a:t>
            </a:fld>
            <a:endParaRPr lang="en-US" altLang="en-US"/>
          </a:p>
        </p:txBody>
      </p:sp>
    </p:spTree>
    <p:extLst>
      <p:ext uri="{BB962C8B-B14F-4D97-AF65-F5344CB8AC3E}">
        <p14:creationId xmlns:p14="http://schemas.microsoft.com/office/powerpoint/2010/main" val="340946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a:p>
        </p:txBody>
      </p:sp>
      <p:sp>
        <p:nvSpPr>
          <p:cNvPr id="358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0A3308-A134-4E67-BAA9-2F8276768411}" type="slidenum">
              <a:rPr lang="en-US" altLang="en-US"/>
              <a:pPr>
                <a:spcBef>
                  <a:spcPct val="0"/>
                </a:spcBef>
              </a:pPr>
              <a:t>16</a:t>
            </a:fld>
            <a:endParaRPr lang="en-US" altLang="en-US"/>
          </a:p>
        </p:txBody>
      </p:sp>
    </p:spTree>
    <p:extLst>
      <p:ext uri="{BB962C8B-B14F-4D97-AF65-F5344CB8AC3E}">
        <p14:creationId xmlns:p14="http://schemas.microsoft.com/office/powerpoint/2010/main" val="812619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A6306E-ED9E-4EFC-A76E-DD8082229633}" type="slidenum">
              <a:rPr lang="en-US" altLang="en-US"/>
              <a:pPr>
                <a:spcBef>
                  <a:spcPct val="0"/>
                </a:spcBef>
              </a:pPr>
              <a:t>18</a:t>
            </a:fld>
            <a:endParaRPr lang="en-US" altLang="en-US"/>
          </a:p>
        </p:txBody>
      </p:sp>
    </p:spTree>
    <p:extLst>
      <p:ext uri="{BB962C8B-B14F-4D97-AF65-F5344CB8AC3E}">
        <p14:creationId xmlns:p14="http://schemas.microsoft.com/office/powerpoint/2010/main" val="184355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096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83BD54-700E-4155-86AE-B79F524A8FDC}" type="slidenum">
              <a:rPr lang="en-US" altLang="en-US"/>
              <a:pPr>
                <a:spcBef>
                  <a:spcPct val="0"/>
                </a:spcBef>
              </a:pPr>
              <a:t>19</a:t>
            </a:fld>
            <a:endParaRPr lang="en-US" altLang="en-US"/>
          </a:p>
        </p:txBody>
      </p:sp>
    </p:spTree>
    <p:extLst>
      <p:ext uri="{BB962C8B-B14F-4D97-AF65-F5344CB8AC3E}">
        <p14:creationId xmlns:p14="http://schemas.microsoft.com/office/powerpoint/2010/main" val="22455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dirty="0"/>
          </a:p>
        </p:txBody>
      </p:sp>
      <p:sp>
        <p:nvSpPr>
          <p:cNvPr id="430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8C1BD9-70C1-49C6-ACE5-8111D0C8CFD1}" type="slidenum">
              <a:rPr lang="en-US" altLang="en-US"/>
              <a:pPr>
                <a:spcBef>
                  <a:spcPct val="0"/>
                </a:spcBef>
              </a:pPr>
              <a:t>20</a:t>
            </a:fld>
            <a:endParaRPr lang="en-US" altLang="en-US"/>
          </a:p>
        </p:txBody>
      </p:sp>
    </p:spTree>
    <p:extLst>
      <p:ext uri="{BB962C8B-B14F-4D97-AF65-F5344CB8AC3E}">
        <p14:creationId xmlns:p14="http://schemas.microsoft.com/office/powerpoint/2010/main" val="2812692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1167" indent="-285064">
              <a:defRPr>
                <a:solidFill>
                  <a:schemeClr val="tx1"/>
                </a:solidFill>
                <a:latin typeface="Arial" panose="020B0604020202020204" pitchFamily="34" charset="0"/>
                <a:cs typeface="Arial" panose="020B0604020202020204" pitchFamily="34" charset="0"/>
              </a:defRPr>
            </a:lvl2pPr>
            <a:lvl3pPr marL="1140257" indent="-228051">
              <a:defRPr>
                <a:solidFill>
                  <a:schemeClr val="tx1"/>
                </a:solidFill>
                <a:latin typeface="Arial" panose="020B0604020202020204" pitchFamily="34" charset="0"/>
                <a:cs typeface="Arial" panose="020B0604020202020204" pitchFamily="34" charset="0"/>
              </a:defRPr>
            </a:lvl3pPr>
            <a:lvl4pPr marL="1596360" indent="-228051">
              <a:defRPr>
                <a:solidFill>
                  <a:schemeClr val="tx1"/>
                </a:solidFill>
                <a:latin typeface="Arial" panose="020B0604020202020204" pitchFamily="34" charset="0"/>
                <a:cs typeface="Arial" panose="020B0604020202020204" pitchFamily="34" charset="0"/>
              </a:defRPr>
            </a:lvl4pPr>
            <a:lvl5pPr marL="2052462" indent="-228051">
              <a:defRPr>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9DEC79-16D3-4FF8-8586-D3412DC52F70}" type="slidenum">
              <a:rPr lang="en-US" altLang="en-US" smtClean="0">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1744670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p:spPr>
        <p:txBody>
          <a:bodyPr/>
          <a:lstStyle>
            <a:lvl1pPr defTabSz="928042">
              <a:defRPr>
                <a:solidFill>
                  <a:schemeClr val="tx1"/>
                </a:solidFill>
                <a:latin typeface="Arial" panose="020B0604020202020204" pitchFamily="34" charset="0"/>
                <a:cs typeface="Arial" panose="020B0604020202020204" pitchFamily="34" charset="0"/>
              </a:defRPr>
            </a:lvl1pPr>
            <a:lvl2pPr marL="739584" indent="-283481" defTabSz="928042">
              <a:defRPr>
                <a:solidFill>
                  <a:schemeClr val="tx1"/>
                </a:solidFill>
                <a:latin typeface="Arial" panose="020B0604020202020204" pitchFamily="34" charset="0"/>
                <a:cs typeface="Arial" panose="020B0604020202020204" pitchFamily="34" charset="0"/>
              </a:defRPr>
            </a:lvl2pPr>
            <a:lvl3pPr marL="1138674" indent="-226468" defTabSz="928042">
              <a:defRPr>
                <a:solidFill>
                  <a:schemeClr val="tx1"/>
                </a:solidFill>
                <a:latin typeface="Arial" panose="020B0604020202020204" pitchFamily="34" charset="0"/>
                <a:cs typeface="Arial" panose="020B0604020202020204" pitchFamily="34" charset="0"/>
              </a:defRPr>
            </a:lvl3pPr>
            <a:lvl4pPr marL="1594776" indent="-226468" defTabSz="928042">
              <a:defRPr>
                <a:solidFill>
                  <a:schemeClr val="tx1"/>
                </a:solidFill>
                <a:latin typeface="Arial" panose="020B0604020202020204" pitchFamily="34" charset="0"/>
                <a:cs typeface="Arial" panose="020B0604020202020204" pitchFamily="34" charset="0"/>
              </a:defRPr>
            </a:lvl4pPr>
            <a:lvl5pPr marL="2049295" indent="-226468" defTabSz="928042">
              <a:defRPr>
                <a:solidFill>
                  <a:schemeClr val="tx1"/>
                </a:solidFill>
                <a:latin typeface="Arial" panose="020B0604020202020204" pitchFamily="34" charset="0"/>
                <a:cs typeface="Arial" panose="020B0604020202020204" pitchFamily="34" charset="0"/>
              </a:defRPr>
            </a:lvl5pPr>
            <a:lvl6pPr marL="2505398" indent="-226468" defTabSz="928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1500" indent="-226468" defTabSz="928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7603" indent="-226468" defTabSz="928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3706" indent="-226468" defTabSz="928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66E3BD-0419-4F04-997D-791F180CE05F}" type="slidenum">
              <a:rPr lang="en-US" altLang="en-US" smtClean="0"/>
              <a:pPr/>
              <a:t>24</a:t>
            </a:fld>
            <a:endParaRPr lang="en-US" altLang="en-US"/>
          </a:p>
        </p:txBody>
      </p:sp>
    </p:spTree>
    <p:extLst>
      <p:ext uri="{BB962C8B-B14F-4D97-AF65-F5344CB8AC3E}">
        <p14:creationId xmlns:p14="http://schemas.microsoft.com/office/powerpoint/2010/main" val="273358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z="2000" dirty="0"/>
          </a:p>
        </p:txBody>
      </p:sp>
      <p:sp>
        <p:nvSpPr>
          <p:cNvPr id="4" name="Slide Number Placeholder 3"/>
          <p:cNvSpPr>
            <a:spLocks noGrp="1"/>
          </p:cNvSpPr>
          <p:nvPr>
            <p:ph type="sldNum" sz="quarter" idx="5"/>
          </p:nvPr>
        </p:nvSpPr>
        <p:spPr/>
        <p:txBody>
          <a:bodyPr/>
          <a:lstStyle/>
          <a:p>
            <a:pPr>
              <a:defRPr/>
            </a:pPr>
            <a:fld id="{DA453A83-6EA9-4AEB-B8F9-482250900156}"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sz="2000" dirty="0"/>
          </a:p>
        </p:txBody>
      </p:sp>
      <p:sp>
        <p:nvSpPr>
          <p:cNvPr id="4" name="Slide Number Placeholder 3"/>
          <p:cNvSpPr>
            <a:spLocks noGrp="1"/>
          </p:cNvSpPr>
          <p:nvPr>
            <p:ph type="sldNum" sz="quarter" idx="5"/>
          </p:nvPr>
        </p:nvSpPr>
        <p:spPr/>
        <p:txBody>
          <a:bodyPr/>
          <a:lstStyle/>
          <a:p>
            <a:pPr>
              <a:defRPr/>
            </a:pPr>
            <a:fld id="{4062E5BB-A7AF-4119-BE69-09EF7C304F53}"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defTabSz="927846" eaLnBrk="0" hangingPunct="0">
              <a:defRPr>
                <a:solidFill>
                  <a:schemeClr val="tx1"/>
                </a:solidFill>
                <a:latin typeface="Arial" charset="0"/>
              </a:defRPr>
            </a:lvl1pPr>
            <a:lvl2pPr marL="741011" indent="-285004" defTabSz="927846" eaLnBrk="0" hangingPunct="0">
              <a:defRPr>
                <a:solidFill>
                  <a:schemeClr val="tx1"/>
                </a:solidFill>
                <a:latin typeface="Arial" charset="0"/>
              </a:defRPr>
            </a:lvl2pPr>
            <a:lvl3pPr marL="1140016" indent="-228002" defTabSz="927846" eaLnBrk="0" hangingPunct="0">
              <a:defRPr>
                <a:solidFill>
                  <a:schemeClr val="tx1"/>
                </a:solidFill>
                <a:latin typeface="Arial" charset="0"/>
              </a:defRPr>
            </a:lvl3pPr>
            <a:lvl4pPr marL="1596023" indent="-228002" defTabSz="927846" eaLnBrk="0" hangingPunct="0">
              <a:defRPr>
                <a:solidFill>
                  <a:schemeClr val="tx1"/>
                </a:solidFill>
                <a:latin typeface="Arial" charset="0"/>
              </a:defRPr>
            </a:lvl4pPr>
            <a:lvl5pPr marL="2052029" indent="-228002" defTabSz="927846" eaLnBrk="0" hangingPunct="0">
              <a:defRPr>
                <a:solidFill>
                  <a:schemeClr val="tx1"/>
                </a:solidFill>
                <a:latin typeface="Arial" charset="0"/>
              </a:defRPr>
            </a:lvl5pPr>
            <a:lvl6pPr marL="2508036" indent="-228002" defTabSz="927846" eaLnBrk="0" fontAlgn="base" hangingPunct="0">
              <a:spcBef>
                <a:spcPct val="0"/>
              </a:spcBef>
              <a:spcAft>
                <a:spcPct val="0"/>
              </a:spcAft>
              <a:defRPr>
                <a:solidFill>
                  <a:schemeClr val="tx1"/>
                </a:solidFill>
                <a:latin typeface="Arial" charset="0"/>
              </a:defRPr>
            </a:lvl6pPr>
            <a:lvl7pPr marL="2964042" indent="-228002" defTabSz="927846" eaLnBrk="0" fontAlgn="base" hangingPunct="0">
              <a:spcBef>
                <a:spcPct val="0"/>
              </a:spcBef>
              <a:spcAft>
                <a:spcPct val="0"/>
              </a:spcAft>
              <a:defRPr>
                <a:solidFill>
                  <a:schemeClr val="tx1"/>
                </a:solidFill>
                <a:latin typeface="Arial" charset="0"/>
              </a:defRPr>
            </a:lvl7pPr>
            <a:lvl8pPr marL="3420048" indent="-228002" defTabSz="927846" eaLnBrk="0" fontAlgn="base" hangingPunct="0">
              <a:spcBef>
                <a:spcPct val="0"/>
              </a:spcBef>
              <a:spcAft>
                <a:spcPct val="0"/>
              </a:spcAft>
              <a:defRPr>
                <a:solidFill>
                  <a:schemeClr val="tx1"/>
                </a:solidFill>
                <a:latin typeface="Arial" charset="0"/>
              </a:defRPr>
            </a:lvl8pPr>
            <a:lvl9pPr marL="3876055" indent="-228002" defTabSz="927846" eaLnBrk="0" fontAlgn="base" hangingPunct="0">
              <a:spcBef>
                <a:spcPct val="0"/>
              </a:spcBef>
              <a:spcAft>
                <a:spcPct val="0"/>
              </a:spcAft>
              <a:defRPr>
                <a:solidFill>
                  <a:schemeClr val="tx1"/>
                </a:solidFill>
                <a:latin typeface="Arial" charset="0"/>
              </a:defRPr>
            </a:lvl9pPr>
          </a:lstStyle>
          <a:p>
            <a:pPr eaLnBrk="1" hangingPunct="1">
              <a:defRPr/>
            </a:pPr>
            <a:fld id="{FCD4108E-3574-4ABE-907D-B6C6E056E216}" type="slidenum">
              <a:rPr lang="en-US" smtClean="0"/>
              <a:pPr eaLnBrk="1" hangingPunct="1">
                <a:defRPr/>
              </a:pPr>
              <a:t>2</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algn="l"/>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z="2000" dirty="0"/>
          </a:p>
        </p:txBody>
      </p:sp>
      <p:sp>
        <p:nvSpPr>
          <p:cNvPr id="4" name="Slide Number Placeholder 3"/>
          <p:cNvSpPr>
            <a:spLocks noGrp="1"/>
          </p:cNvSpPr>
          <p:nvPr>
            <p:ph type="sldNum" sz="quarter" idx="5"/>
          </p:nvPr>
        </p:nvSpPr>
        <p:spPr/>
        <p:txBody>
          <a:bodyPr/>
          <a:lstStyle/>
          <a:p>
            <a:pPr>
              <a:defRPr/>
            </a:pPr>
            <a:fld id="{7350F4BD-9837-47BD-84FB-8ED7386EE06D}" type="slidenum">
              <a:rPr lang="en-US" smtClean="0"/>
              <a:pPr>
                <a:defRPr/>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sz="2000" dirty="0"/>
          </a:p>
        </p:txBody>
      </p:sp>
      <p:sp>
        <p:nvSpPr>
          <p:cNvPr id="4" name="Slide Number Placeholder 3"/>
          <p:cNvSpPr>
            <a:spLocks noGrp="1"/>
          </p:cNvSpPr>
          <p:nvPr>
            <p:ph type="sldNum" sz="quarter" idx="5"/>
          </p:nvPr>
        </p:nvSpPr>
        <p:spPr/>
        <p:txBody>
          <a:bodyPr/>
          <a:lstStyle/>
          <a:p>
            <a:pPr defTabSz="912205">
              <a:defRPr/>
            </a:pPr>
            <a:fld id="{D95BA4D0-3DA9-44E8-A3EF-47124CDECBBB}" type="slidenum">
              <a:rPr lang="en-US">
                <a:solidFill>
                  <a:prstClr val="black"/>
                </a:solidFill>
                <a:latin typeface="Constantia"/>
              </a:rPr>
              <a:pPr defTabSz="912205">
                <a:defRPr/>
              </a:pPr>
              <a:t>29</a:t>
            </a:fld>
            <a:endParaRPr lang="en-US" dirty="0">
              <a:solidFill>
                <a:prstClr val="black"/>
              </a:solidFill>
              <a:latin typeface="Constantia"/>
            </a:endParaRPr>
          </a:p>
        </p:txBody>
      </p:sp>
    </p:spTree>
    <p:extLst>
      <p:ext uri="{BB962C8B-B14F-4D97-AF65-F5344CB8AC3E}">
        <p14:creationId xmlns:p14="http://schemas.microsoft.com/office/powerpoint/2010/main" val="3634766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EECE6804-F30B-4791-A7E7-E39A63EB46BC}" type="slidenum">
              <a:rPr lang="en-US" smtClean="0"/>
              <a:pPr/>
              <a:t>30</a:t>
            </a:fld>
            <a:endParaRPr lang="en-US"/>
          </a:p>
        </p:txBody>
      </p:sp>
    </p:spTree>
    <p:extLst>
      <p:ext uri="{BB962C8B-B14F-4D97-AF65-F5344CB8AC3E}">
        <p14:creationId xmlns:p14="http://schemas.microsoft.com/office/powerpoint/2010/main" val="862044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168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716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1167" indent="-285064">
              <a:defRPr>
                <a:solidFill>
                  <a:schemeClr val="tx1"/>
                </a:solidFill>
                <a:latin typeface="Arial" panose="020B0604020202020204" pitchFamily="34" charset="0"/>
                <a:cs typeface="Arial" panose="020B0604020202020204" pitchFamily="34" charset="0"/>
              </a:defRPr>
            </a:lvl2pPr>
            <a:lvl3pPr marL="1140257" indent="-228051">
              <a:defRPr>
                <a:solidFill>
                  <a:schemeClr val="tx1"/>
                </a:solidFill>
                <a:latin typeface="Arial" panose="020B0604020202020204" pitchFamily="34" charset="0"/>
                <a:cs typeface="Arial" panose="020B0604020202020204" pitchFamily="34" charset="0"/>
              </a:defRPr>
            </a:lvl3pPr>
            <a:lvl4pPr marL="1596360" indent="-228051">
              <a:defRPr>
                <a:solidFill>
                  <a:schemeClr val="tx1"/>
                </a:solidFill>
                <a:latin typeface="Arial" panose="020B0604020202020204" pitchFamily="34" charset="0"/>
                <a:cs typeface="Arial" panose="020B0604020202020204" pitchFamily="34" charset="0"/>
              </a:defRPr>
            </a:lvl4pPr>
            <a:lvl5pPr marL="2052462" indent="-228051">
              <a:defRPr>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C23066-9459-44AA-B18A-11641491D0A5}" type="slidenum">
              <a:rPr lang="en-US" altLang="en-US" smtClean="0"/>
              <a:pPr/>
              <a:t>31</a:t>
            </a:fld>
            <a:endParaRPr lang="en-US" altLang="en-US" smtClean="0"/>
          </a:p>
        </p:txBody>
      </p:sp>
    </p:spTree>
    <p:extLst>
      <p:ext uri="{BB962C8B-B14F-4D97-AF65-F5344CB8AC3E}">
        <p14:creationId xmlns:p14="http://schemas.microsoft.com/office/powerpoint/2010/main" val="303335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987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98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39584" indent="-283481">
              <a:defRPr>
                <a:solidFill>
                  <a:schemeClr val="tx1"/>
                </a:solidFill>
                <a:latin typeface="Arial" panose="020B0604020202020204" pitchFamily="34" charset="0"/>
                <a:cs typeface="Arial" panose="020B0604020202020204" pitchFamily="34" charset="0"/>
              </a:defRPr>
            </a:lvl2pPr>
            <a:lvl3pPr marL="1138674" indent="-226468">
              <a:defRPr>
                <a:solidFill>
                  <a:schemeClr val="tx1"/>
                </a:solidFill>
                <a:latin typeface="Arial" panose="020B0604020202020204" pitchFamily="34" charset="0"/>
                <a:cs typeface="Arial" panose="020B0604020202020204" pitchFamily="34" charset="0"/>
              </a:defRPr>
            </a:lvl3pPr>
            <a:lvl4pPr marL="1594776" indent="-226468">
              <a:defRPr>
                <a:solidFill>
                  <a:schemeClr val="tx1"/>
                </a:solidFill>
                <a:latin typeface="Arial" panose="020B0604020202020204" pitchFamily="34" charset="0"/>
                <a:cs typeface="Arial" panose="020B0604020202020204" pitchFamily="34" charset="0"/>
              </a:defRPr>
            </a:lvl4pPr>
            <a:lvl5pPr marL="2049295" indent="-226468">
              <a:defRPr>
                <a:solidFill>
                  <a:schemeClr val="tx1"/>
                </a:solidFill>
                <a:latin typeface="Arial" panose="020B0604020202020204" pitchFamily="34" charset="0"/>
                <a:cs typeface="Arial" panose="020B0604020202020204" pitchFamily="34" charset="0"/>
              </a:defRPr>
            </a:lvl5pPr>
            <a:lvl6pPr marL="2505398"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1500"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7603"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3706" indent="-22646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A0C279-489E-4AF4-863D-09A21772E45B}" type="slidenum">
              <a:rPr lang="en-US" altLang="en-US" smtClean="0"/>
              <a:pPr/>
              <a:t>43</a:t>
            </a:fld>
            <a:endParaRPr lang="en-US" altLang="en-US"/>
          </a:p>
        </p:txBody>
      </p:sp>
    </p:spTree>
    <p:extLst>
      <p:ext uri="{BB962C8B-B14F-4D97-AF65-F5344CB8AC3E}">
        <p14:creationId xmlns:p14="http://schemas.microsoft.com/office/powerpoint/2010/main" val="4026797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E6804-F30B-4791-A7E7-E39A63EB46BC}" type="slidenum">
              <a:rPr lang="en-US" smtClean="0"/>
              <a:pPr/>
              <a:t>45</a:t>
            </a:fld>
            <a:endParaRPr lang="en-US"/>
          </a:p>
        </p:txBody>
      </p:sp>
    </p:spTree>
    <p:extLst>
      <p:ext uri="{BB962C8B-B14F-4D97-AF65-F5344CB8AC3E}">
        <p14:creationId xmlns:p14="http://schemas.microsoft.com/office/powerpoint/2010/main" val="2375378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72" indent="-285720" eaLnBrk="0" hangingPunct="0">
              <a:defRPr>
                <a:solidFill>
                  <a:schemeClr val="tx1"/>
                </a:solidFill>
                <a:latin typeface="Arial" charset="0"/>
                <a:cs typeface="Arial" charset="0"/>
              </a:defRPr>
            </a:lvl2pPr>
            <a:lvl3pPr marL="1142879" indent="-228576" eaLnBrk="0" hangingPunct="0">
              <a:defRPr>
                <a:solidFill>
                  <a:schemeClr val="tx1"/>
                </a:solidFill>
                <a:latin typeface="Arial" charset="0"/>
                <a:cs typeface="Arial" charset="0"/>
              </a:defRPr>
            </a:lvl3pPr>
            <a:lvl4pPr marL="1600031" indent="-228576" eaLnBrk="0" hangingPunct="0">
              <a:defRPr>
                <a:solidFill>
                  <a:schemeClr val="tx1"/>
                </a:solidFill>
                <a:latin typeface="Arial" charset="0"/>
                <a:cs typeface="Arial" charset="0"/>
              </a:defRPr>
            </a:lvl4pPr>
            <a:lvl5pPr marL="2057183" indent="-228576" eaLnBrk="0" hangingPunct="0">
              <a:defRPr>
                <a:solidFill>
                  <a:schemeClr val="tx1"/>
                </a:solidFill>
                <a:latin typeface="Arial" charset="0"/>
                <a:cs typeface="Arial" charset="0"/>
              </a:defRPr>
            </a:lvl5pPr>
            <a:lvl6pPr marL="2514335" indent="-228576" eaLnBrk="0" fontAlgn="base" hangingPunct="0">
              <a:spcBef>
                <a:spcPct val="0"/>
              </a:spcBef>
              <a:spcAft>
                <a:spcPct val="0"/>
              </a:spcAft>
              <a:defRPr>
                <a:solidFill>
                  <a:schemeClr val="tx1"/>
                </a:solidFill>
                <a:latin typeface="Arial" charset="0"/>
                <a:cs typeface="Arial" charset="0"/>
              </a:defRPr>
            </a:lvl6pPr>
            <a:lvl7pPr marL="2971486" indent="-228576" eaLnBrk="0" fontAlgn="base" hangingPunct="0">
              <a:spcBef>
                <a:spcPct val="0"/>
              </a:spcBef>
              <a:spcAft>
                <a:spcPct val="0"/>
              </a:spcAft>
              <a:defRPr>
                <a:solidFill>
                  <a:schemeClr val="tx1"/>
                </a:solidFill>
                <a:latin typeface="Arial" charset="0"/>
                <a:cs typeface="Arial" charset="0"/>
              </a:defRPr>
            </a:lvl7pPr>
            <a:lvl8pPr marL="3428638" indent="-228576" eaLnBrk="0" fontAlgn="base" hangingPunct="0">
              <a:spcBef>
                <a:spcPct val="0"/>
              </a:spcBef>
              <a:spcAft>
                <a:spcPct val="0"/>
              </a:spcAft>
              <a:defRPr>
                <a:solidFill>
                  <a:schemeClr val="tx1"/>
                </a:solidFill>
                <a:latin typeface="Arial" charset="0"/>
                <a:cs typeface="Arial" charset="0"/>
              </a:defRPr>
            </a:lvl8pPr>
            <a:lvl9pPr marL="3885790" indent="-228576" eaLnBrk="0" fontAlgn="base" hangingPunct="0">
              <a:spcBef>
                <a:spcPct val="0"/>
              </a:spcBef>
              <a:spcAft>
                <a:spcPct val="0"/>
              </a:spcAft>
              <a:defRPr>
                <a:solidFill>
                  <a:schemeClr val="tx1"/>
                </a:solidFill>
                <a:latin typeface="Arial" charset="0"/>
                <a:cs typeface="Arial" charset="0"/>
              </a:defRPr>
            </a:lvl9pPr>
          </a:lstStyle>
          <a:p>
            <a:pPr eaLnBrk="1" hangingPunct="1"/>
            <a:fld id="{8FF7D6FB-BB6F-49C2-A874-5C99993907B3}" type="slidenum">
              <a:rPr lang="en-CA" altLang="en-US" smtClean="0">
                <a:latin typeface="Times New Roman" pitchFamily="18" charset="0"/>
              </a:rPr>
              <a:pPr eaLnBrk="1" hangingPunct="1"/>
              <a:t>46</a:t>
            </a:fld>
            <a:endParaRPr lang="en-CA" altLang="en-US">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lvl1pPr defTabSz="927846" eaLnBrk="0" hangingPunct="0">
              <a:defRPr>
                <a:solidFill>
                  <a:schemeClr val="tx1"/>
                </a:solidFill>
                <a:latin typeface="Arial" charset="0"/>
              </a:defRPr>
            </a:lvl1pPr>
            <a:lvl2pPr marL="741011" indent="-285004" defTabSz="927846" eaLnBrk="0" hangingPunct="0">
              <a:defRPr>
                <a:solidFill>
                  <a:schemeClr val="tx1"/>
                </a:solidFill>
                <a:latin typeface="Arial" charset="0"/>
              </a:defRPr>
            </a:lvl2pPr>
            <a:lvl3pPr marL="1140016" indent="-228002" defTabSz="927846" eaLnBrk="0" hangingPunct="0">
              <a:defRPr>
                <a:solidFill>
                  <a:schemeClr val="tx1"/>
                </a:solidFill>
                <a:latin typeface="Arial" charset="0"/>
              </a:defRPr>
            </a:lvl3pPr>
            <a:lvl4pPr marL="1596023" indent="-228002" defTabSz="927846" eaLnBrk="0" hangingPunct="0">
              <a:defRPr>
                <a:solidFill>
                  <a:schemeClr val="tx1"/>
                </a:solidFill>
                <a:latin typeface="Arial" charset="0"/>
              </a:defRPr>
            </a:lvl4pPr>
            <a:lvl5pPr marL="2052029" indent="-228002" defTabSz="927846" eaLnBrk="0" hangingPunct="0">
              <a:defRPr>
                <a:solidFill>
                  <a:schemeClr val="tx1"/>
                </a:solidFill>
                <a:latin typeface="Arial" charset="0"/>
              </a:defRPr>
            </a:lvl5pPr>
            <a:lvl6pPr marL="2508036" indent="-228002" defTabSz="927846" eaLnBrk="0" fontAlgn="base" hangingPunct="0">
              <a:spcBef>
                <a:spcPct val="0"/>
              </a:spcBef>
              <a:spcAft>
                <a:spcPct val="0"/>
              </a:spcAft>
              <a:defRPr>
                <a:solidFill>
                  <a:schemeClr val="tx1"/>
                </a:solidFill>
                <a:latin typeface="Arial" charset="0"/>
              </a:defRPr>
            </a:lvl6pPr>
            <a:lvl7pPr marL="2964042" indent="-228002" defTabSz="927846" eaLnBrk="0" fontAlgn="base" hangingPunct="0">
              <a:spcBef>
                <a:spcPct val="0"/>
              </a:spcBef>
              <a:spcAft>
                <a:spcPct val="0"/>
              </a:spcAft>
              <a:defRPr>
                <a:solidFill>
                  <a:schemeClr val="tx1"/>
                </a:solidFill>
                <a:latin typeface="Arial" charset="0"/>
              </a:defRPr>
            </a:lvl7pPr>
            <a:lvl8pPr marL="3420048" indent="-228002" defTabSz="927846" eaLnBrk="0" fontAlgn="base" hangingPunct="0">
              <a:spcBef>
                <a:spcPct val="0"/>
              </a:spcBef>
              <a:spcAft>
                <a:spcPct val="0"/>
              </a:spcAft>
              <a:defRPr>
                <a:solidFill>
                  <a:schemeClr val="tx1"/>
                </a:solidFill>
                <a:latin typeface="Arial" charset="0"/>
              </a:defRPr>
            </a:lvl8pPr>
            <a:lvl9pPr marL="3876055" indent="-228002" defTabSz="927846" eaLnBrk="0" fontAlgn="base" hangingPunct="0">
              <a:spcBef>
                <a:spcPct val="0"/>
              </a:spcBef>
              <a:spcAft>
                <a:spcPct val="0"/>
              </a:spcAft>
              <a:defRPr>
                <a:solidFill>
                  <a:schemeClr val="tx1"/>
                </a:solidFill>
                <a:latin typeface="Arial" charset="0"/>
              </a:defRPr>
            </a:lvl9pPr>
          </a:lstStyle>
          <a:p>
            <a:pPr eaLnBrk="1" hangingPunct="1">
              <a:defRPr/>
            </a:pPr>
            <a:fld id="{E1B68183-3BD7-4BDD-9554-9B668D7B5DCB}" type="slidenum">
              <a:rPr lang="en-US" smtClean="0"/>
              <a:pPr eaLnBrk="1" hangingPunct="1">
                <a:defRPr/>
              </a:pPr>
              <a:t>3</a:t>
            </a:fld>
            <a:endParaRPr lang="en-US" dirty="0"/>
          </a:p>
        </p:txBody>
      </p:sp>
      <p:sp>
        <p:nvSpPr>
          <p:cNvPr id="48131"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p:txBody>
          <a:bodyPr/>
          <a:lstStyle/>
          <a:p>
            <a:pPr algn="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sz="2000" dirty="0"/>
          </a:p>
        </p:txBody>
      </p:sp>
      <p:sp>
        <p:nvSpPr>
          <p:cNvPr id="2662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715" indent="-285660" eaLnBrk="0" hangingPunct="0">
              <a:defRPr>
                <a:solidFill>
                  <a:schemeClr val="tx1"/>
                </a:solidFill>
                <a:latin typeface="Arial" pitchFamily="34" charset="0"/>
              </a:defRPr>
            </a:lvl2pPr>
            <a:lvl3pPr marL="1142638" indent="-228528" eaLnBrk="0" hangingPunct="0">
              <a:defRPr>
                <a:solidFill>
                  <a:schemeClr val="tx1"/>
                </a:solidFill>
                <a:latin typeface="Arial" pitchFamily="34" charset="0"/>
              </a:defRPr>
            </a:lvl3pPr>
            <a:lvl4pPr marL="1599693" indent="-228528" eaLnBrk="0" hangingPunct="0">
              <a:defRPr>
                <a:solidFill>
                  <a:schemeClr val="tx1"/>
                </a:solidFill>
                <a:latin typeface="Arial" pitchFamily="34" charset="0"/>
              </a:defRPr>
            </a:lvl4pPr>
            <a:lvl5pPr marL="2056749" indent="-228528" eaLnBrk="0" hangingPunct="0">
              <a:defRPr>
                <a:solidFill>
                  <a:schemeClr val="tx1"/>
                </a:solidFill>
                <a:latin typeface="Arial" pitchFamily="34" charset="0"/>
              </a:defRPr>
            </a:lvl5pPr>
            <a:lvl6pPr marL="2513804" indent="-228528" eaLnBrk="0" fontAlgn="base" hangingPunct="0">
              <a:spcBef>
                <a:spcPct val="0"/>
              </a:spcBef>
              <a:spcAft>
                <a:spcPct val="0"/>
              </a:spcAft>
              <a:defRPr>
                <a:solidFill>
                  <a:schemeClr val="tx1"/>
                </a:solidFill>
                <a:latin typeface="Arial" pitchFamily="34" charset="0"/>
              </a:defRPr>
            </a:lvl6pPr>
            <a:lvl7pPr marL="2970859" indent="-228528" eaLnBrk="0" fontAlgn="base" hangingPunct="0">
              <a:spcBef>
                <a:spcPct val="0"/>
              </a:spcBef>
              <a:spcAft>
                <a:spcPct val="0"/>
              </a:spcAft>
              <a:defRPr>
                <a:solidFill>
                  <a:schemeClr val="tx1"/>
                </a:solidFill>
                <a:latin typeface="Arial" pitchFamily="34" charset="0"/>
              </a:defRPr>
            </a:lvl7pPr>
            <a:lvl8pPr marL="3427914" indent="-228528" eaLnBrk="0" fontAlgn="base" hangingPunct="0">
              <a:spcBef>
                <a:spcPct val="0"/>
              </a:spcBef>
              <a:spcAft>
                <a:spcPct val="0"/>
              </a:spcAft>
              <a:defRPr>
                <a:solidFill>
                  <a:schemeClr val="tx1"/>
                </a:solidFill>
                <a:latin typeface="Arial" pitchFamily="34" charset="0"/>
              </a:defRPr>
            </a:lvl8pPr>
            <a:lvl9pPr marL="3884970" indent="-228528" eaLnBrk="0" fontAlgn="base" hangingPunct="0">
              <a:spcBef>
                <a:spcPct val="0"/>
              </a:spcBef>
              <a:spcAft>
                <a:spcPct val="0"/>
              </a:spcAft>
              <a:defRPr>
                <a:solidFill>
                  <a:schemeClr val="tx1"/>
                </a:solidFill>
                <a:latin typeface="Arial" pitchFamily="34" charset="0"/>
              </a:defRPr>
            </a:lvl9pPr>
          </a:lstStyle>
          <a:p>
            <a:pPr eaLnBrk="1" hangingPunct="1">
              <a:defRPr/>
            </a:pPr>
            <a:fld id="{9BB17EE6-43BE-4185-BE8E-A3A55D1AD688}" type="slidenum">
              <a:rPr lang="en-US" smtClean="0"/>
              <a:pPr eaLnBrk="1" hangingPunct="1">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a:p>
        </p:txBody>
      </p:sp>
      <p:sp>
        <p:nvSpPr>
          <p:cNvPr id="26628"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715" indent="-285660" eaLnBrk="0" hangingPunct="0">
              <a:defRPr>
                <a:solidFill>
                  <a:schemeClr val="tx1"/>
                </a:solidFill>
                <a:latin typeface="Arial" pitchFamily="34" charset="0"/>
              </a:defRPr>
            </a:lvl2pPr>
            <a:lvl3pPr marL="1142638" indent="-228528" eaLnBrk="0" hangingPunct="0">
              <a:defRPr>
                <a:solidFill>
                  <a:schemeClr val="tx1"/>
                </a:solidFill>
                <a:latin typeface="Arial" pitchFamily="34" charset="0"/>
              </a:defRPr>
            </a:lvl3pPr>
            <a:lvl4pPr marL="1599693" indent="-228528" eaLnBrk="0" hangingPunct="0">
              <a:defRPr>
                <a:solidFill>
                  <a:schemeClr val="tx1"/>
                </a:solidFill>
                <a:latin typeface="Arial" pitchFamily="34" charset="0"/>
              </a:defRPr>
            </a:lvl4pPr>
            <a:lvl5pPr marL="2056749" indent="-228528" eaLnBrk="0" hangingPunct="0">
              <a:defRPr>
                <a:solidFill>
                  <a:schemeClr val="tx1"/>
                </a:solidFill>
                <a:latin typeface="Arial" pitchFamily="34" charset="0"/>
              </a:defRPr>
            </a:lvl5pPr>
            <a:lvl6pPr marL="2513804" indent="-228528" eaLnBrk="0" fontAlgn="base" hangingPunct="0">
              <a:spcBef>
                <a:spcPct val="0"/>
              </a:spcBef>
              <a:spcAft>
                <a:spcPct val="0"/>
              </a:spcAft>
              <a:defRPr>
                <a:solidFill>
                  <a:schemeClr val="tx1"/>
                </a:solidFill>
                <a:latin typeface="Arial" pitchFamily="34" charset="0"/>
              </a:defRPr>
            </a:lvl6pPr>
            <a:lvl7pPr marL="2970859" indent="-228528" eaLnBrk="0" fontAlgn="base" hangingPunct="0">
              <a:spcBef>
                <a:spcPct val="0"/>
              </a:spcBef>
              <a:spcAft>
                <a:spcPct val="0"/>
              </a:spcAft>
              <a:defRPr>
                <a:solidFill>
                  <a:schemeClr val="tx1"/>
                </a:solidFill>
                <a:latin typeface="Arial" pitchFamily="34" charset="0"/>
              </a:defRPr>
            </a:lvl7pPr>
            <a:lvl8pPr marL="3427914" indent="-228528" eaLnBrk="0" fontAlgn="base" hangingPunct="0">
              <a:spcBef>
                <a:spcPct val="0"/>
              </a:spcBef>
              <a:spcAft>
                <a:spcPct val="0"/>
              </a:spcAft>
              <a:defRPr>
                <a:solidFill>
                  <a:schemeClr val="tx1"/>
                </a:solidFill>
                <a:latin typeface="Arial" pitchFamily="34" charset="0"/>
              </a:defRPr>
            </a:lvl8pPr>
            <a:lvl9pPr marL="3884970" indent="-228528" eaLnBrk="0" fontAlgn="base" hangingPunct="0">
              <a:spcBef>
                <a:spcPct val="0"/>
              </a:spcBef>
              <a:spcAft>
                <a:spcPct val="0"/>
              </a:spcAft>
              <a:defRPr>
                <a:solidFill>
                  <a:schemeClr val="tx1"/>
                </a:solidFill>
                <a:latin typeface="Arial" pitchFamily="34" charset="0"/>
              </a:defRPr>
            </a:lvl9pPr>
          </a:lstStyle>
          <a:p>
            <a:pPr eaLnBrk="1" hangingPunct="1">
              <a:defRPr/>
            </a:pPr>
            <a:fld id="{9BB17EE6-43BE-4185-BE8E-A3A55D1AD688}" type="slidenum">
              <a:rPr lang="en-US" smtClean="0"/>
              <a:pPr eaLnBrk="1" hangingPunct="1">
                <a:defRPr/>
              </a:pPr>
              <a:t>6</a:t>
            </a:fld>
            <a:endParaRPr lang="en-US" dirty="0"/>
          </a:p>
        </p:txBody>
      </p:sp>
    </p:spTree>
    <p:extLst>
      <p:ext uri="{BB962C8B-B14F-4D97-AF65-F5344CB8AC3E}">
        <p14:creationId xmlns:p14="http://schemas.microsoft.com/office/powerpoint/2010/main" val="106570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66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1167" indent="-285064">
              <a:defRPr>
                <a:solidFill>
                  <a:schemeClr val="tx1"/>
                </a:solidFill>
                <a:latin typeface="Arial" panose="020B0604020202020204" pitchFamily="34" charset="0"/>
                <a:cs typeface="Arial" panose="020B0604020202020204" pitchFamily="34" charset="0"/>
              </a:defRPr>
            </a:lvl2pPr>
            <a:lvl3pPr marL="1140257" indent="-228051">
              <a:defRPr>
                <a:solidFill>
                  <a:schemeClr val="tx1"/>
                </a:solidFill>
                <a:latin typeface="Arial" panose="020B0604020202020204" pitchFamily="34" charset="0"/>
                <a:cs typeface="Arial" panose="020B0604020202020204" pitchFamily="34" charset="0"/>
              </a:defRPr>
            </a:lvl3pPr>
            <a:lvl4pPr marL="1596360" indent="-228051">
              <a:defRPr>
                <a:solidFill>
                  <a:schemeClr val="tx1"/>
                </a:solidFill>
                <a:latin typeface="Arial" panose="020B0604020202020204" pitchFamily="34" charset="0"/>
                <a:cs typeface="Arial" panose="020B0604020202020204" pitchFamily="34" charset="0"/>
              </a:defRPr>
            </a:lvl4pPr>
            <a:lvl5pPr marL="2052462" indent="-228051">
              <a:defRPr>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557AD1-1491-4265-8BD6-A50BB8D42AD6}"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375638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1167" indent="-285064">
              <a:defRPr>
                <a:solidFill>
                  <a:schemeClr val="tx1"/>
                </a:solidFill>
                <a:latin typeface="Arial" panose="020B0604020202020204" pitchFamily="34" charset="0"/>
                <a:cs typeface="Arial" panose="020B0604020202020204" pitchFamily="34" charset="0"/>
              </a:defRPr>
            </a:lvl2pPr>
            <a:lvl3pPr marL="1140257" indent="-228051">
              <a:defRPr>
                <a:solidFill>
                  <a:schemeClr val="tx1"/>
                </a:solidFill>
                <a:latin typeface="Arial" panose="020B0604020202020204" pitchFamily="34" charset="0"/>
                <a:cs typeface="Arial" panose="020B0604020202020204" pitchFamily="34" charset="0"/>
              </a:defRPr>
            </a:lvl3pPr>
            <a:lvl4pPr marL="1596360" indent="-228051">
              <a:defRPr>
                <a:solidFill>
                  <a:schemeClr val="tx1"/>
                </a:solidFill>
                <a:latin typeface="Arial" panose="020B0604020202020204" pitchFamily="34" charset="0"/>
                <a:cs typeface="Arial" panose="020B0604020202020204" pitchFamily="34" charset="0"/>
              </a:defRPr>
            </a:lvl4pPr>
            <a:lvl5pPr marL="2052462" indent="-228051">
              <a:defRPr>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9DEC79-16D3-4FF8-8586-D3412DC52F70}"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11813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1167" indent="-285064">
              <a:defRPr>
                <a:solidFill>
                  <a:schemeClr val="tx1"/>
                </a:solidFill>
                <a:latin typeface="Arial" panose="020B0604020202020204" pitchFamily="34" charset="0"/>
                <a:cs typeface="Arial" panose="020B0604020202020204" pitchFamily="34" charset="0"/>
              </a:defRPr>
            </a:lvl2pPr>
            <a:lvl3pPr marL="1140257" indent="-228051">
              <a:defRPr>
                <a:solidFill>
                  <a:schemeClr val="tx1"/>
                </a:solidFill>
                <a:latin typeface="Arial" panose="020B0604020202020204" pitchFamily="34" charset="0"/>
                <a:cs typeface="Arial" panose="020B0604020202020204" pitchFamily="34" charset="0"/>
              </a:defRPr>
            </a:lvl3pPr>
            <a:lvl4pPr marL="1596360" indent="-228051">
              <a:defRPr>
                <a:solidFill>
                  <a:schemeClr val="tx1"/>
                </a:solidFill>
                <a:latin typeface="Arial" panose="020B0604020202020204" pitchFamily="34" charset="0"/>
                <a:cs typeface="Arial" panose="020B0604020202020204" pitchFamily="34" charset="0"/>
              </a:defRPr>
            </a:lvl4pPr>
            <a:lvl5pPr marL="2052462" indent="-228051">
              <a:defRPr>
                <a:solidFill>
                  <a:schemeClr val="tx1"/>
                </a:solidFill>
                <a:latin typeface="Arial" panose="020B0604020202020204" pitchFamily="34" charset="0"/>
                <a:cs typeface="Arial" panose="020B0604020202020204" pitchFamily="34" charset="0"/>
              </a:defRPr>
            </a:lvl5pPr>
            <a:lvl6pPr marL="2508565"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668"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0770"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6873" indent="-2280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D2B3F9-C8E2-4039-802D-9D3B3524398C}"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286858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E6804-F30B-4791-A7E7-E39A63EB46BC}" type="slidenum">
              <a:rPr lang="en-US" smtClean="0"/>
              <a:pPr/>
              <a:t>11</a:t>
            </a:fld>
            <a:endParaRPr lang="en-US"/>
          </a:p>
        </p:txBody>
      </p:sp>
    </p:spTree>
    <p:extLst>
      <p:ext uri="{BB962C8B-B14F-4D97-AF65-F5344CB8AC3E}">
        <p14:creationId xmlns:p14="http://schemas.microsoft.com/office/powerpoint/2010/main" val="360599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pPr>
              <a:defRPr/>
            </a:pPr>
            <a:fld id="{1EEDCEA2-0E25-4134-81A5-8C1758AB06CB}"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96627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1022929-6D1B-40CB-956A-CE573445DBEA}"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EDFBAF-B995-449A-A796-2DD8588BB4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636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2C977F89-71F7-4FB7-945D-0F3FACC6162E}"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5836C0-0754-44CE-8D9F-2B8734343FB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28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9F093930-66F5-49DA-975A-0898BC5EB39A}"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18F8E0-50D9-49CA-AB95-4451522216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449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FEAE8A-AD5B-4688-AED1-01FD2DA1D0D0}"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EAAF29-32D5-4215-9550-6AC9FA988CA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00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pPr>
              <a:defRPr/>
            </a:pPr>
            <a:fld id="{9C2DDB5E-6446-4D21-BA6B-360513C71437}"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77D3900C-0ADC-46FE-8615-703CF01DBA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947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pPr>
              <a:defRPr/>
            </a:pPr>
            <a:fld id="{D8F8DED4-78DD-4498-9FFC-04363807C671}"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4275244E-3CD3-4DE9-879E-9D6FE7E5AA1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649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fld id="{1263E26F-BAEB-4DEF-B703-0BA597964700}"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B502E73-746F-4B4A-B18C-275DAAE5CF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5175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33A84A1-D110-448D-84AA-43F55275CC8C}"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71DE19E-6515-444B-A1F7-CB435C9C8B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536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F44AACB-4477-447D-B154-828F244F17D4}"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0B1D7631-B0A6-470F-A620-9E40EAD44F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510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3A7A551-8E85-4884-A546-1E1B079A39DD}" type="datetimeFigureOut">
              <a:rPr lang="en-CA">
                <a:solidFill>
                  <a:prstClr val="black">
                    <a:tint val="75000"/>
                  </a:prstClr>
                </a:solidFill>
              </a:rPr>
              <a:pPr>
                <a:defRPr/>
              </a:pPr>
              <a:t>2017-05-04</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A63BF3C-3F7C-4CE0-B04C-C7CB944D1B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713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7463"/>
            <a:ext cx="9144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250825" y="1412875"/>
            <a:ext cx="86725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fontAlgn="base">
              <a:spcBef>
                <a:spcPct val="0"/>
              </a:spcBef>
              <a:spcAft>
                <a:spcPct val="0"/>
              </a:spcAft>
              <a:defRPr/>
            </a:pPr>
            <a:fld id="{027F5B8A-98D5-463E-9232-F248739C59F4}" type="datetimeFigureOut">
              <a:rPr lang="en-CA">
                <a:solidFill>
                  <a:prstClr val="black">
                    <a:tint val="75000"/>
                  </a:prstClr>
                </a:solidFill>
              </a:rPr>
              <a:pPr fontAlgn="base">
                <a:spcBef>
                  <a:spcPct val="0"/>
                </a:spcBef>
                <a:spcAft>
                  <a:spcPct val="0"/>
                </a:spcAft>
                <a:defRPr/>
              </a:pPr>
              <a:t>2017-05-04</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fontAlgn="base">
              <a:spcBef>
                <a:spcPct val="0"/>
              </a:spcBef>
              <a:spcAft>
                <a:spcPct val="0"/>
              </a:spcAft>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fontAlgn="base">
              <a:spcBef>
                <a:spcPct val="0"/>
              </a:spcBef>
              <a:spcAft>
                <a:spcPct val="0"/>
              </a:spcAft>
              <a:defRPr/>
            </a:pPr>
            <a:fld id="{EED8EE31-76F9-4C1E-B7B0-E71C1362CA4B}" type="slidenum">
              <a:rPr lang="en-CA">
                <a:solidFill>
                  <a:prstClr val="black">
                    <a:tint val="75000"/>
                  </a:prstClr>
                </a:solidFill>
              </a:rPr>
              <a:pPr fontAlgn="base">
                <a:spcBef>
                  <a:spcPct val="0"/>
                </a:spcBef>
                <a:spcAft>
                  <a:spcPct val="0"/>
                </a:spcAft>
                <a:defRPr/>
              </a:pPr>
              <a:t>‹#›</a:t>
            </a:fld>
            <a:endParaRPr lang="en-CA" dirty="0">
              <a:solidFill>
                <a:prstClr val="black">
                  <a:tint val="75000"/>
                </a:prstClr>
              </a:solidFill>
            </a:endParaRPr>
          </a:p>
        </p:txBody>
      </p:sp>
      <p:cxnSp>
        <p:nvCxnSpPr>
          <p:cNvPr id="1031" name="Straight Connector 7"/>
          <p:cNvCxnSpPr>
            <a:cxnSpLocks noChangeShapeType="1"/>
          </p:cNvCxnSpPr>
          <p:nvPr/>
        </p:nvCxnSpPr>
        <p:spPr bwMode="auto">
          <a:xfrm>
            <a:off x="95250" y="6400800"/>
            <a:ext cx="6564313" cy="0"/>
          </a:xfrm>
          <a:prstGeom prst="line">
            <a:avLst/>
          </a:prstGeom>
          <a:noFill/>
          <a:ln w="47625" algn="ctr">
            <a:solidFill>
              <a:srgbClr val="660033">
                <a:alpha val="87842"/>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2" name="Straight Connector 8"/>
          <p:cNvCxnSpPr>
            <a:cxnSpLocks noChangeShapeType="1"/>
          </p:cNvCxnSpPr>
          <p:nvPr/>
        </p:nvCxnSpPr>
        <p:spPr bwMode="auto">
          <a:xfrm>
            <a:off x="95250" y="6248400"/>
            <a:ext cx="6564313" cy="0"/>
          </a:xfrm>
          <a:prstGeom prst="line">
            <a:avLst/>
          </a:prstGeom>
          <a:noFill/>
          <a:ln w="47625" algn="ctr">
            <a:solidFill>
              <a:srgbClr val="660033">
                <a:alpha val="87842"/>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33" name="Picture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654800" y="5700713"/>
            <a:ext cx="21907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0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kern="1200">
          <a:solidFill>
            <a:srgbClr val="000066"/>
          </a:solidFill>
          <a:latin typeface="+mn-lt"/>
          <a:ea typeface="Verdana" pitchFamily="34" charset="0"/>
          <a:cs typeface="Verdana" pitchFamily="34" charset="0"/>
        </a:defRPr>
      </a:lvl1pPr>
      <a:lvl2pPr algn="ctr" rtl="0" eaLnBrk="0" fontAlgn="base" hangingPunct="0">
        <a:spcBef>
          <a:spcPct val="0"/>
        </a:spcBef>
        <a:spcAft>
          <a:spcPct val="0"/>
        </a:spcAft>
        <a:defRPr sz="4400" b="1">
          <a:solidFill>
            <a:srgbClr val="000066"/>
          </a:solidFill>
          <a:latin typeface="Calibri" pitchFamily="34" charset="0"/>
          <a:ea typeface="Verdana" pitchFamily="34" charset="0"/>
          <a:cs typeface="Verdana" pitchFamily="34" charset="0"/>
        </a:defRPr>
      </a:lvl2pPr>
      <a:lvl3pPr algn="ctr" rtl="0" eaLnBrk="0" fontAlgn="base" hangingPunct="0">
        <a:spcBef>
          <a:spcPct val="0"/>
        </a:spcBef>
        <a:spcAft>
          <a:spcPct val="0"/>
        </a:spcAft>
        <a:defRPr sz="4400" b="1">
          <a:solidFill>
            <a:srgbClr val="000066"/>
          </a:solidFill>
          <a:latin typeface="Calibri" pitchFamily="34" charset="0"/>
          <a:ea typeface="Verdana" pitchFamily="34" charset="0"/>
          <a:cs typeface="Verdana" pitchFamily="34" charset="0"/>
        </a:defRPr>
      </a:lvl3pPr>
      <a:lvl4pPr algn="ctr" rtl="0" eaLnBrk="0" fontAlgn="base" hangingPunct="0">
        <a:spcBef>
          <a:spcPct val="0"/>
        </a:spcBef>
        <a:spcAft>
          <a:spcPct val="0"/>
        </a:spcAft>
        <a:defRPr sz="4400" b="1">
          <a:solidFill>
            <a:srgbClr val="000066"/>
          </a:solidFill>
          <a:latin typeface="Calibri" pitchFamily="34" charset="0"/>
          <a:ea typeface="Verdana" pitchFamily="34" charset="0"/>
          <a:cs typeface="Verdana" pitchFamily="34" charset="0"/>
        </a:defRPr>
      </a:lvl4pPr>
      <a:lvl5pPr algn="ctr" rtl="0" eaLnBrk="0" fontAlgn="base" hangingPunct="0">
        <a:spcBef>
          <a:spcPct val="0"/>
        </a:spcBef>
        <a:spcAft>
          <a:spcPct val="0"/>
        </a:spcAft>
        <a:defRPr sz="4400" b="1">
          <a:solidFill>
            <a:srgbClr val="000066"/>
          </a:solidFill>
          <a:latin typeface="Calibri"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000066"/>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000066"/>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66"/>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000066"/>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0000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info@ipc.on.c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ctrTitle"/>
          </p:nvPr>
        </p:nvSpPr>
        <p:spPr>
          <a:xfrm>
            <a:off x="0" y="0"/>
            <a:ext cx="9144000" cy="2060575"/>
          </a:xfrm>
        </p:spPr>
        <p:txBody>
          <a:bodyPr/>
          <a:lstStyle/>
          <a:p>
            <a:pPr eaLnBrk="1" hangingPunct="1"/>
            <a:r>
              <a:rPr lang="en-US" altLang="en-US" sz="4000" i="1" dirty="0">
                <a:solidFill>
                  <a:srgbClr val="002060"/>
                </a:solidFill>
              </a:rPr>
              <a:t/>
            </a:r>
            <a:br>
              <a:rPr lang="en-US" altLang="en-US" sz="4000" i="1" dirty="0">
                <a:solidFill>
                  <a:srgbClr val="002060"/>
                </a:solidFill>
              </a:rPr>
            </a:br>
            <a:r>
              <a:rPr lang="en-US" sz="4800" i="1" dirty="0"/>
              <a:t>Access and Privacy Update</a:t>
            </a:r>
            <a:r>
              <a:rPr lang="en-US" altLang="en-US" sz="4000" i="1" dirty="0">
                <a:solidFill>
                  <a:srgbClr val="002060"/>
                </a:solidFill>
              </a:rPr>
              <a:t/>
            </a:r>
            <a:br>
              <a:rPr lang="en-US" altLang="en-US" sz="4000" i="1" dirty="0">
                <a:solidFill>
                  <a:srgbClr val="002060"/>
                </a:solidFill>
              </a:rPr>
            </a:br>
            <a:endParaRPr lang="en-CA" altLang="en-US" sz="4000" i="1" dirty="0">
              <a:solidFill>
                <a:srgbClr val="002060"/>
              </a:solidFill>
            </a:endParaRPr>
          </a:p>
        </p:txBody>
      </p:sp>
      <p:sp>
        <p:nvSpPr>
          <p:cNvPr id="4" name="Text Box 2"/>
          <p:cNvSpPr txBox="1">
            <a:spLocks noChangeArrowheads="1"/>
          </p:cNvSpPr>
          <p:nvPr/>
        </p:nvSpPr>
        <p:spPr bwMode="gray">
          <a:xfrm>
            <a:off x="11113" y="2420938"/>
            <a:ext cx="9132887" cy="2062103"/>
          </a:xfrm>
          <a:prstGeom prst="rect">
            <a:avLst/>
          </a:prstGeom>
          <a:noFill/>
          <a:ln>
            <a:noFill/>
          </a:ln>
          <a:effectLst/>
          <a:extLst/>
        </p:spPr>
        <p:txBody>
          <a:bodyPr>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fontAlgn="auto">
              <a:spcBef>
                <a:spcPts val="0"/>
              </a:spcBef>
              <a:spcAft>
                <a:spcPts val="0"/>
              </a:spcAft>
              <a:buClr>
                <a:srgbClr val="000000"/>
              </a:buClr>
              <a:defRPr/>
            </a:pPr>
            <a:r>
              <a:rPr lang="en-US" sz="3200" b="1" dirty="0">
                <a:solidFill>
                  <a:srgbClr val="002060"/>
                </a:solidFill>
                <a:effectLst>
                  <a:outerShdw blurRad="38100" dist="38100" dir="2700000" algn="tl">
                    <a:srgbClr val="C0C0C0"/>
                  </a:outerShdw>
                </a:effectLst>
                <a:latin typeface="Calibri"/>
                <a:cs typeface="Times New Roman" pitchFamily="18" charset="0"/>
              </a:rPr>
              <a:t>Renee Barrette, Director of Policy </a:t>
            </a:r>
          </a:p>
          <a:p>
            <a:pPr algn="ctr" fontAlgn="auto">
              <a:spcBef>
                <a:spcPts val="0"/>
              </a:spcBef>
              <a:spcAft>
                <a:spcPts val="0"/>
              </a:spcAft>
              <a:buClr>
                <a:srgbClr val="000000"/>
              </a:buClr>
              <a:defRPr/>
            </a:pPr>
            <a:r>
              <a:rPr lang="en-US" sz="3200" b="1" dirty="0">
                <a:solidFill>
                  <a:srgbClr val="002060"/>
                </a:solidFill>
                <a:effectLst>
                  <a:outerShdw blurRad="38100" dist="38100" dir="2700000" algn="tl">
                    <a:srgbClr val="C0C0C0"/>
                  </a:outerShdw>
                </a:effectLst>
                <a:latin typeface="Calibri"/>
                <a:cs typeface="Times New Roman" pitchFamily="18" charset="0"/>
              </a:rPr>
              <a:t>Lauren Silver, Policy Analyst </a:t>
            </a:r>
          </a:p>
          <a:p>
            <a:pPr algn="ctr" fontAlgn="auto">
              <a:spcBef>
                <a:spcPts val="0"/>
              </a:spcBef>
              <a:spcAft>
                <a:spcPts val="0"/>
              </a:spcAft>
              <a:buClr>
                <a:srgbClr val="000000"/>
              </a:buClr>
              <a:defRPr/>
            </a:pPr>
            <a:endParaRPr lang="en-US" sz="3200" b="1" dirty="0">
              <a:solidFill>
                <a:srgbClr val="002060"/>
              </a:solidFill>
              <a:effectLst>
                <a:outerShdw blurRad="38100" dist="38100" dir="2700000" algn="tl">
                  <a:srgbClr val="C0C0C0"/>
                </a:outerShdw>
              </a:effectLst>
              <a:latin typeface="Calibri"/>
              <a:cs typeface="Times New Roman" pitchFamily="18" charset="0"/>
            </a:endParaRPr>
          </a:p>
          <a:p>
            <a:pPr algn="ctr" fontAlgn="auto">
              <a:spcBef>
                <a:spcPts val="0"/>
              </a:spcBef>
              <a:spcAft>
                <a:spcPts val="0"/>
              </a:spcAft>
              <a:buClr>
                <a:srgbClr val="000000"/>
              </a:buClr>
              <a:defRPr/>
            </a:pPr>
            <a:r>
              <a:rPr lang="en-US" sz="3200" b="1" dirty="0">
                <a:solidFill>
                  <a:srgbClr val="002060"/>
                </a:solidFill>
                <a:effectLst>
                  <a:outerShdw blurRad="38100" dist="38100" dir="2700000" algn="tl">
                    <a:srgbClr val="C0C0C0"/>
                  </a:outerShdw>
                </a:effectLst>
                <a:latin typeface="Calibri"/>
                <a:cs typeface="Times New Roman" pitchFamily="18" charset="0"/>
              </a:rPr>
              <a:t>Information and Privacy Commissioner of Ontario</a:t>
            </a:r>
          </a:p>
        </p:txBody>
      </p:sp>
      <p:sp>
        <p:nvSpPr>
          <p:cNvPr id="5" name="Text Box 4"/>
          <p:cNvSpPr txBox="1">
            <a:spLocks noChangeArrowheads="1"/>
          </p:cNvSpPr>
          <p:nvPr/>
        </p:nvSpPr>
        <p:spPr bwMode="auto">
          <a:xfrm>
            <a:off x="0" y="4654550"/>
            <a:ext cx="9144000" cy="954107"/>
          </a:xfrm>
          <a:prstGeom prst="rect">
            <a:avLst/>
          </a:prstGeom>
          <a:noFill/>
          <a:ln>
            <a:noFill/>
          </a:ln>
          <a:effectLst/>
          <a:extLst/>
        </p:spPr>
        <p:txBody>
          <a:bodyPr>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CA" sz="2800" b="1" i="1" dirty="0">
                <a:solidFill>
                  <a:srgbClr val="002060"/>
                </a:solidFill>
                <a:latin typeface="Calibri"/>
              </a:rPr>
              <a:t>AMCTO Zone 4 Spring Meeting</a:t>
            </a:r>
          </a:p>
          <a:p>
            <a:pPr algn="ctr">
              <a:defRPr/>
            </a:pPr>
            <a:r>
              <a:rPr lang="en-CA" sz="2800" b="1" i="1" dirty="0">
                <a:solidFill>
                  <a:srgbClr val="002060"/>
                </a:solidFill>
                <a:latin typeface="Calibri"/>
              </a:rPr>
              <a:t>May 2, 2017</a:t>
            </a:r>
          </a:p>
        </p:txBody>
      </p:sp>
    </p:spTree>
    <p:extLst>
      <p:ext uri="{BB962C8B-B14F-4D97-AF65-F5344CB8AC3E}">
        <p14:creationId xmlns:p14="http://schemas.microsoft.com/office/powerpoint/2010/main" val="3570946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Party Information</a:t>
            </a:r>
            <a:endParaRPr lang="en-US" dirty="0"/>
          </a:p>
        </p:txBody>
      </p:sp>
      <p:sp>
        <p:nvSpPr>
          <p:cNvPr id="3" name="Content Placeholder 2"/>
          <p:cNvSpPr>
            <a:spLocks noGrp="1"/>
          </p:cNvSpPr>
          <p:nvPr>
            <p:ph idx="1"/>
          </p:nvPr>
        </p:nvSpPr>
        <p:spPr/>
        <p:txBody>
          <a:bodyPr/>
          <a:lstStyle/>
          <a:p>
            <a:r>
              <a:rPr lang="en-US" dirty="0" smtClean="0"/>
              <a:t>Section 10(1) of </a:t>
            </a:r>
            <a:r>
              <a:rPr lang="en-US" i="1" dirty="0" smtClean="0"/>
              <a:t>MFIPPA </a:t>
            </a:r>
            <a:r>
              <a:rPr lang="en-US" dirty="0" smtClean="0"/>
              <a:t>sets out a </a:t>
            </a:r>
            <a:r>
              <a:rPr lang="en-US" b="1" dirty="0" smtClean="0"/>
              <a:t>mandatory exemption </a:t>
            </a:r>
            <a:r>
              <a:rPr lang="en-US" dirty="0" smtClean="0"/>
              <a:t>for third party information</a:t>
            </a:r>
            <a:endParaRPr lang="en-US" i="1" dirty="0" smtClean="0"/>
          </a:p>
          <a:p>
            <a:r>
              <a:rPr lang="en-US" dirty="0" smtClean="0"/>
              <a:t>Third </a:t>
            </a:r>
            <a:r>
              <a:rPr lang="en-US" dirty="0"/>
              <a:t>party information </a:t>
            </a:r>
            <a:r>
              <a:rPr lang="en-US" b="1" dirty="0"/>
              <a:t>shall not be disclosed </a:t>
            </a:r>
            <a:r>
              <a:rPr lang="en-US" dirty="0"/>
              <a:t>if:</a:t>
            </a:r>
          </a:p>
          <a:p>
            <a:pPr lvl="1"/>
            <a:r>
              <a:rPr lang="en-US" dirty="0"/>
              <a:t>it reveals a trade secret or scientific, technical, commercial, financial or </a:t>
            </a:r>
            <a:r>
              <a:rPr lang="en-US" dirty="0" err="1"/>
              <a:t>labour</a:t>
            </a:r>
            <a:r>
              <a:rPr lang="en-US" dirty="0"/>
              <a:t> relations </a:t>
            </a:r>
            <a:r>
              <a:rPr lang="en-US" dirty="0" smtClean="0"/>
              <a:t>information,</a:t>
            </a:r>
            <a:endParaRPr lang="en-US" dirty="0"/>
          </a:p>
          <a:p>
            <a:pPr lvl="1"/>
            <a:r>
              <a:rPr lang="en-US" dirty="0"/>
              <a:t>is supplied in </a:t>
            </a:r>
            <a:r>
              <a:rPr lang="en-US" dirty="0" smtClean="0"/>
              <a:t>confidence, and </a:t>
            </a:r>
            <a:endParaRPr lang="en-US" dirty="0"/>
          </a:p>
          <a:p>
            <a:pPr lvl="1"/>
            <a:r>
              <a:rPr lang="en-US" dirty="0"/>
              <a:t>where the disclosure could lead to certain types of harms</a:t>
            </a:r>
          </a:p>
          <a:p>
            <a:endParaRPr lang="en-US" dirty="0"/>
          </a:p>
        </p:txBody>
      </p:sp>
    </p:spTree>
    <p:extLst>
      <p:ext uri="{BB962C8B-B14F-4D97-AF65-F5344CB8AC3E}">
        <p14:creationId xmlns:p14="http://schemas.microsoft.com/office/powerpoint/2010/main" val="195486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1430338"/>
          </a:xfrm>
        </p:spPr>
        <p:txBody>
          <a:bodyPr/>
          <a:lstStyle/>
          <a:p>
            <a:r>
              <a:rPr lang="en-CA" dirty="0" smtClean="0"/>
              <a:t>Example: Third Party Information </a:t>
            </a:r>
            <a:br>
              <a:rPr lang="en-CA" dirty="0" smtClean="0"/>
            </a:br>
            <a:r>
              <a:rPr lang="en-CA" dirty="0" smtClean="0"/>
              <a:t>and Contracts</a:t>
            </a:r>
            <a:endParaRPr lang="en-US" dirty="0"/>
          </a:p>
        </p:txBody>
      </p:sp>
      <p:sp>
        <p:nvSpPr>
          <p:cNvPr id="3" name="Content Placeholder 2"/>
          <p:cNvSpPr>
            <a:spLocks noGrp="1"/>
          </p:cNvSpPr>
          <p:nvPr>
            <p:ph idx="1"/>
          </p:nvPr>
        </p:nvSpPr>
        <p:spPr/>
        <p:txBody>
          <a:bodyPr/>
          <a:lstStyle/>
          <a:p>
            <a:pPr marL="0" indent="0">
              <a:buNone/>
            </a:pPr>
            <a:r>
              <a:rPr lang="en-US" b="1" dirty="0" smtClean="0"/>
              <a:t>IPC Order </a:t>
            </a:r>
            <a:r>
              <a:rPr lang="en-CA" b="1" dirty="0"/>
              <a:t>PO-3598 </a:t>
            </a:r>
            <a:endParaRPr lang="en-CA" b="1" dirty="0" smtClean="0"/>
          </a:p>
          <a:p>
            <a:r>
              <a:rPr lang="en-US" dirty="0" smtClean="0"/>
              <a:t>Access </a:t>
            </a:r>
            <a:r>
              <a:rPr lang="en-US" dirty="0"/>
              <a:t>request to Ryerson University for an agreement between it and </a:t>
            </a:r>
            <a:r>
              <a:rPr lang="en-US" dirty="0" smtClean="0"/>
              <a:t>TD Bank </a:t>
            </a:r>
            <a:r>
              <a:rPr lang="en-US" dirty="0"/>
              <a:t>relating to the issuance of university-branded credit </a:t>
            </a:r>
            <a:r>
              <a:rPr lang="en-US" dirty="0" smtClean="0"/>
              <a:t>cards</a:t>
            </a:r>
          </a:p>
          <a:p>
            <a:r>
              <a:rPr lang="en-US" dirty="0" smtClean="0"/>
              <a:t>Ryerson </a:t>
            </a:r>
            <a:r>
              <a:rPr lang="en-US" dirty="0"/>
              <a:t>granted partial access to the agreement, withholding some information in reliance on the exemption for third party information at section 17(1) of the </a:t>
            </a:r>
            <a:r>
              <a:rPr lang="en-US" i="1" dirty="0" smtClean="0"/>
              <a:t>FIPPA</a:t>
            </a:r>
            <a:r>
              <a:rPr lang="en-US" dirty="0" smtClean="0"/>
              <a:t>  </a:t>
            </a:r>
          </a:p>
          <a:p>
            <a:r>
              <a:rPr lang="en-US" dirty="0" smtClean="0"/>
              <a:t>On appeal, IPC found </a:t>
            </a:r>
            <a:r>
              <a:rPr lang="en-US" dirty="0"/>
              <a:t>that </a:t>
            </a:r>
            <a:r>
              <a:rPr lang="en-US" b="1" dirty="0"/>
              <a:t>none of the information in the agreement was “supplied”</a:t>
            </a:r>
            <a:r>
              <a:rPr lang="en-US" dirty="0"/>
              <a:t> </a:t>
            </a:r>
            <a:r>
              <a:rPr lang="en-US" b="1" dirty="0"/>
              <a:t>to the university </a:t>
            </a:r>
            <a:r>
              <a:rPr lang="en-US" b="1" dirty="0" smtClean="0"/>
              <a:t>in confidence </a:t>
            </a:r>
            <a:r>
              <a:rPr lang="en-US" dirty="0" smtClean="0"/>
              <a:t>and, therefore, section </a:t>
            </a:r>
            <a:r>
              <a:rPr lang="en-US" dirty="0"/>
              <a:t>17(1) does not </a:t>
            </a:r>
            <a:r>
              <a:rPr lang="en-US" dirty="0" smtClean="0"/>
              <a:t>apply  </a:t>
            </a:r>
          </a:p>
          <a:p>
            <a:r>
              <a:rPr lang="en-US" dirty="0" smtClean="0"/>
              <a:t>IPC ordered Ryerson to </a:t>
            </a:r>
            <a:r>
              <a:rPr lang="en-US" b="1" dirty="0"/>
              <a:t>disclose</a:t>
            </a:r>
            <a:r>
              <a:rPr lang="en-US" dirty="0"/>
              <a:t> the agreement in its entirety to the </a:t>
            </a:r>
            <a:r>
              <a:rPr lang="en-US" dirty="0" smtClean="0"/>
              <a:t>requester</a:t>
            </a:r>
            <a:endParaRPr lang="en-US" dirty="0"/>
          </a:p>
        </p:txBody>
      </p:sp>
    </p:spTree>
    <p:extLst>
      <p:ext uri="{BB962C8B-B14F-4D97-AF65-F5344CB8AC3E}">
        <p14:creationId xmlns:p14="http://schemas.microsoft.com/office/powerpoint/2010/main" val="2520487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Review of </a:t>
            </a:r>
            <a:r>
              <a:rPr lang="en-CA" dirty="0"/>
              <a:t>PO-3598 </a:t>
            </a:r>
            <a:endParaRPr lang="en-US" dirty="0"/>
          </a:p>
        </p:txBody>
      </p:sp>
      <p:sp>
        <p:nvSpPr>
          <p:cNvPr id="3" name="Content Placeholder 2"/>
          <p:cNvSpPr>
            <a:spLocks noGrp="1"/>
          </p:cNvSpPr>
          <p:nvPr>
            <p:ph idx="1"/>
          </p:nvPr>
        </p:nvSpPr>
        <p:spPr/>
        <p:txBody>
          <a:bodyPr/>
          <a:lstStyle/>
          <a:p>
            <a:r>
              <a:rPr lang="en-CA" i="1" dirty="0" smtClean="0"/>
              <a:t>Toronto-Dominion </a:t>
            </a:r>
            <a:r>
              <a:rPr lang="en-CA" i="1" dirty="0"/>
              <a:t>Bank v </a:t>
            </a:r>
            <a:r>
              <a:rPr lang="en-CA" i="1" dirty="0" smtClean="0"/>
              <a:t>Ryerson University</a:t>
            </a:r>
            <a:r>
              <a:rPr lang="en-CA" dirty="0" smtClean="0"/>
              <a:t>, </a:t>
            </a:r>
            <a:r>
              <a:rPr lang="en-CA" dirty="0"/>
              <a:t>2017 ONSC </a:t>
            </a:r>
            <a:r>
              <a:rPr lang="en-CA" dirty="0" smtClean="0"/>
              <a:t>1507</a:t>
            </a:r>
          </a:p>
          <a:p>
            <a:r>
              <a:rPr lang="en-US" dirty="0" smtClean="0"/>
              <a:t>The Divisional </a:t>
            </a:r>
            <a:r>
              <a:rPr lang="en-US" dirty="0"/>
              <a:t>Court </a:t>
            </a:r>
            <a:r>
              <a:rPr lang="en-US" dirty="0" smtClean="0"/>
              <a:t>dismissed the application and upheld the IPC’s decision</a:t>
            </a:r>
          </a:p>
          <a:p>
            <a:endParaRPr lang="en-US" dirty="0"/>
          </a:p>
          <a:p>
            <a:pPr marL="0" indent="0">
              <a:spcBef>
                <a:spcPts val="0"/>
              </a:spcBef>
              <a:buNone/>
            </a:pPr>
            <a:r>
              <a:rPr lang="en-US" dirty="0"/>
              <a:t>	</a:t>
            </a:r>
            <a:r>
              <a:rPr lang="en-US" i="1" dirty="0" smtClean="0"/>
              <a:t>“…The adjudicator’s approach is consistent with the </a:t>
            </a:r>
          </a:p>
          <a:p>
            <a:pPr marL="0" indent="0">
              <a:spcBef>
                <a:spcPts val="0"/>
              </a:spcBef>
              <a:buNone/>
            </a:pPr>
            <a:r>
              <a:rPr lang="en-US" i="1" dirty="0"/>
              <a:t>	</a:t>
            </a:r>
            <a:r>
              <a:rPr lang="en-US" i="1" dirty="0" smtClean="0"/>
              <a:t>purpose of the Act, namely that information should be 	available to the public and exemptions should be </a:t>
            </a:r>
            <a:r>
              <a:rPr lang="en-US" b="1" i="1" dirty="0" smtClean="0"/>
              <a:t>limited</a:t>
            </a:r>
            <a:r>
              <a:rPr lang="en-US" i="1" dirty="0" smtClean="0"/>
              <a:t> </a:t>
            </a:r>
          </a:p>
          <a:p>
            <a:pPr marL="0" indent="0">
              <a:spcBef>
                <a:spcPts val="0"/>
              </a:spcBef>
              <a:buNone/>
            </a:pPr>
            <a:r>
              <a:rPr lang="en-US" i="1" dirty="0"/>
              <a:t>	</a:t>
            </a:r>
            <a:r>
              <a:rPr lang="en-US" i="1" dirty="0" smtClean="0"/>
              <a:t>and </a:t>
            </a:r>
            <a:r>
              <a:rPr lang="en-US" b="1" i="1" dirty="0" smtClean="0"/>
              <a:t>specific</a:t>
            </a:r>
            <a:r>
              <a:rPr lang="en-US" i="1" dirty="0" smtClean="0"/>
              <a:t>.” </a:t>
            </a:r>
            <a:r>
              <a:rPr lang="en-US" sz="2000" dirty="0" smtClean="0"/>
              <a:t>(para 34)</a:t>
            </a:r>
            <a:endParaRPr lang="en-US" dirty="0" smtClean="0"/>
          </a:p>
          <a:p>
            <a:pPr marL="0" indent="0">
              <a:spcBef>
                <a:spcPts val="0"/>
              </a:spcBef>
              <a:buNone/>
            </a:pPr>
            <a:endParaRPr lang="en-US" i="1" dirty="0" smtClean="0"/>
          </a:p>
          <a:p>
            <a:r>
              <a:rPr lang="en-US" dirty="0" smtClean="0"/>
              <a:t>TD has sought leave to appeal the decision to the Court of Appeal</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07417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Frivolous and Vexatious Requests</a:t>
            </a:r>
          </a:p>
        </p:txBody>
      </p:sp>
      <p:sp>
        <p:nvSpPr>
          <p:cNvPr id="33795" name="Content Placeholder 2"/>
          <p:cNvSpPr>
            <a:spLocks noGrp="1"/>
          </p:cNvSpPr>
          <p:nvPr>
            <p:ph idx="1"/>
          </p:nvPr>
        </p:nvSpPr>
        <p:spPr/>
        <p:txBody>
          <a:bodyPr/>
          <a:lstStyle/>
          <a:p>
            <a:r>
              <a:rPr lang="en-US" altLang="en-US" dirty="0" smtClean="0"/>
              <a:t>Section 4(1)(b) creates an exception to the right of access where the institution is of the opinion on reasonable grounds that the request for access is </a:t>
            </a:r>
            <a:r>
              <a:rPr lang="en-US" altLang="en-US" b="1" dirty="0" smtClean="0"/>
              <a:t>frivolous</a:t>
            </a:r>
            <a:r>
              <a:rPr lang="en-US" altLang="en-US" dirty="0" smtClean="0"/>
              <a:t> or </a:t>
            </a:r>
            <a:r>
              <a:rPr lang="en-US" altLang="en-US" b="1" dirty="0" smtClean="0"/>
              <a:t>vexatious</a:t>
            </a:r>
          </a:p>
          <a:p>
            <a:r>
              <a:rPr lang="en-US" altLang="en-US" dirty="0" smtClean="0"/>
              <a:t>Section 5.1 of Regulation 823 </a:t>
            </a:r>
            <a:r>
              <a:rPr lang="en-US" altLang="en-US" dirty="0" smtClean="0"/>
              <a:t>explains </a:t>
            </a:r>
            <a:r>
              <a:rPr lang="en-US" altLang="en-US" dirty="0" smtClean="0"/>
              <a:t>that a request is frivolous or vexatious if the request is:</a:t>
            </a:r>
          </a:p>
          <a:p>
            <a:pPr lvl="1"/>
            <a:r>
              <a:rPr lang="en-CA" altLang="en-US" dirty="0" smtClean="0"/>
              <a:t>part of a pattern of conduct that amounts to an </a:t>
            </a:r>
            <a:r>
              <a:rPr lang="en-CA" altLang="en-US" b="1" dirty="0" smtClean="0"/>
              <a:t>abuse of the right of access</a:t>
            </a:r>
            <a:r>
              <a:rPr lang="en-CA" altLang="en-US" dirty="0" smtClean="0"/>
              <a:t>;</a:t>
            </a:r>
          </a:p>
          <a:p>
            <a:pPr lvl="1"/>
            <a:r>
              <a:rPr lang="en-CA" altLang="en-US" dirty="0" smtClean="0"/>
              <a:t>part of a pattern of conduct that would </a:t>
            </a:r>
            <a:r>
              <a:rPr lang="en-CA" altLang="en-US" b="1" dirty="0" smtClean="0"/>
              <a:t>interfere with the operations of the institution</a:t>
            </a:r>
            <a:r>
              <a:rPr lang="en-CA" altLang="en-US" dirty="0" smtClean="0"/>
              <a:t>; </a:t>
            </a:r>
            <a:endParaRPr lang="en-US" altLang="en-US" dirty="0" smtClean="0"/>
          </a:p>
          <a:p>
            <a:pPr lvl="1"/>
            <a:r>
              <a:rPr lang="en-CA" altLang="en-US" dirty="0" smtClean="0"/>
              <a:t>made in </a:t>
            </a:r>
            <a:r>
              <a:rPr lang="en-CA" altLang="en-US" b="1" dirty="0" smtClean="0"/>
              <a:t>bad faith</a:t>
            </a:r>
            <a:r>
              <a:rPr lang="en-CA" altLang="en-US" dirty="0" smtClean="0"/>
              <a:t>; or</a:t>
            </a:r>
          </a:p>
          <a:p>
            <a:pPr lvl="1"/>
            <a:r>
              <a:rPr lang="en-CA" altLang="en-US" dirty="0" smtClean="0"/>
              <a:t>made for a </a:t>
            </a:r>
            <a:r>
              <a:rPr lang="en-CA" altLang="en-US" b="1" dirty="0" smtClean="0"/>
              <a:t>purpose other than to obtain access</a:t>
            </a:r>
            <a:endParaRPr lang="en-US" altLang="en-US" b="1" dirty="0" smtClean="0"/>
          </a:p>
          <a:p>
            <a:endParaRPr lang="en-US" altLang="en-US" dirty="0" smtClean="0"/>
          </a:p>
        </p:txBody>
      </p:sp>
    </p:spTree>
    <p:extLst>
      <p:ext uri="{BB962C8B-B14F-4D97-AF65-F5344CB8AC3E}">
        <p14:creationId xmlns:p14="http://schemas.microsoft.com/office/powerpoint/2010/main" val="1075537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Frivolous and Vexatious Requests</a:t>
            </a:r>
          </a:p>
        </p:txBody>
      </p:sp>
      <p:sp>
        <p:nvSpPr>
          <p:cNvPr id="33795" name="Content Placeholder 2"/>
          <p:cNvSpPr>
            <a:spLocks noGrp="1"/>
          </p:cNvSpPr>
          <p:nvPr>
            <p:ph idx="1"/>
          </p:nvPr>
        </p:nvSpPr>
        <p:spPr/>
        <p:txBody>
          <a:bodyPr/>
          <a:lstStyle/>
          <a:p>
            <a:r>
              <a:rPr lang="en-US" altLang="en-US" dirty="0" smtClean="0"/>
              <a:t>The threshold for claiming the frivolous or vexatious exemption is high, and it will generally not be successful if institutions simply claim they do not have enough resources</a:t>
            </a:r>
          </a:p>
          <a:p>
            <a:pPr marL="0" indent="0">
              <a:buNone/>
            </a:pPr>
            <a:endParaRPr lang="en-US" altLang="en-US" dirty="0" smtClean="0"/>
          </a:p>
          <a:p>
            <a:r>
              <a:rPr lang="en-US" altLang="en-US" dirty="0" smtClean="0"/>
              <a:t>Detailed documentation of interactions with the requester is key to success </a:t>
            </a:r>
          </a:p>
          <a:p>
            <a:endParaRPr lang="en-US" altLang="en-US" dirty="0" smtClean="0"/>
          </a:p>
        </p:txBody>
      </p:sp>
    </p:spTree>
    <p:extLst>
      <p:ext uri="{BB962C8B-B14F-4D97-AF65-F5344CB8AC3E}">
        <p14:creationId xmlns:p14="http://schemas.microsoft.com/office/powerpoint/2010/main" val="1164139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88913"/>
            <a:ext cx="9144000" cy="1106487"/>
          </a:xfrm>
        </p:spPr>
        <p:txBody>
          <a:bodyPr/>
          <a:lstStyle/>
          <a:p>
            <a:r>
              <a:rPr lang="en-US" altLang="en-US" sz="4000" dirty="0" smtClean="0"/>
              <a:t>What makes a request </a:t>
            </a:r>
            <a:r>
              <a:rPr lang="en-US" altLang="en-US" sz="4000" dirty="0"/>
              <a:t/>
            </a:r>
            <a:br>
              <a:rPr lang="en-US" altLang="en-US" sz="4000" dirty="0"/>
            </a:br>
            <a:r>
              <a:rPr lang="en-US" altLang="en-US" sz="4000" dirty="0" smtClean="0"/>
              <a:t>frivolous or vexatious?</a:t>
            </a:r>
          </a:p>
        </p:txBody>
      </p:sp>
      <p:sp>
        <p:nvSpPr>
          <p:cNvPr id="30723" name="Content Placeholder 2"/>
          <p:cNvSpPr>
            <a:spLocks noGrp="1"/>
          </p:cNvSpPr>
          <p:nvPr>
            <p:ph idx="1"/>
          </p:nvPr>
        </p:nvSpPr>
        <p:spPr>
          <a:xfrm>
            <a:off x="250825" y="1628775"/>
            <a:ext cx="8672513" cy="4310063"/>
          </a:xfrm>
        </p:spPr>
        <p:txBody>
          <a:bodyPr/>
          <a:lstStyle/>
          <a:p>
            <a:r>
              <a:rPr lang="en-US" altLang="en-US" dirty="0" smtClean="0"/>
              <a:t>Number of requests</a:t>
            </a:r>
          </a:p>
          <a:p>
            <a:r>
              <a:rPr lang="en-US" altLang="en-US" dirty="0" smtClean="0"/>
              <a:t>Nature and scope of requests – excessively broad/identical to previous requests</a:t>
            </a:r>
          </a:p>
          <a:p>
            <a:r>
              <a:rPr lang="en-US" altLang="en-US" dirty="0" smtClean="0"/>
              <a:t>Timing of requests – connected to some other event</a:t>
            </a:r>
          </a:p>
          <a:p>
            <a:r>
              <a:rPr lang="en-US" altLang="en-US" dirty="0" smtClean="0"/>
              <a:t>Purpose of requests – “nuisance” value/harass government/burden system</a:t>
            </a:r>
          </a:p>
          <a:p>
            <a:r>
              <a:rPr lang="en-US" altLang="en-US" dirty="0" smtClean="0"/>
              <a:t>Nature and quality of interaction/contact between requester and FOI staff</a:t>
            </a:r>
          </a:p>
        </p:txBody>
      </p:sp>
    </p:spTree>
    <p:extLst>
      <p:ext uri="{BB962C8B-B14F-4D97-AF65-F5344CB8AC3E}">
        <p14:creationId xmlns:p14="http://schemas.microsoft.com/office/powerpoint/2010/main" val="1794361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7463"/>
            <a:ext cx="9144000" cy="1430338"/>
          </a:xfrm>
        </p:spPr>
        <p:txBody>
          <a:bodyPr/>
          <a:lstStyle/>
          <a:p>
            <a:r>
              <a:rPr lang="en-US" altLang="en-US" dirty="0" smtClean="0"/>
              <a:t>Example: Frivolous and Vexatious Requests</a:t>
            </a:r>
          </a:p>
        </p:txBody>
      </p:sp>
      <p:sp>
        <p:nvSpPr>
          <p:cNvPr id="3" name="Content Placeholder 2"/>
          <p:cNvSpPr>
            <a:spLocks noGrp="1"/>
          </p:cNvSpPr>
          <p:nvPr>
            <p:ph idx="1"/>
          </p:nvPr>
        </p:nvSpPr>
        <p:spPr/>
        <p:txBody>
          <a:bodyPr/>
          <a:lstStyle/>
          <a:p>
            <a:pPr marL="0" indent="0">
              <a:buNone/>
              <a:defRPr/>
            </a:pPr>
            <a:r>
              <a:rPr lang="en-US" b="1" dirty="0" smtClean="0"/>
              <a:t>IPC Order MO-2488</a:t>
            </a:r>
          </a:p>
          <a:p>
            <a:pPr marL="171450" indent="-171450">
              <a:buFont typeface="Arial" charset="0"/>
              <a:buChar char="•"/>
              <a:defRPr/>
            </a:pPr>
            <a:r>
              <a:rPr lang="en-US" dirty="0" smtClean="0"/>
              <a:t>High </a:t>
            </a:r>
            <a:r>
              <a:rPr lang="en-US" dirty="0"/>
              <a:t>number of requests: </a:t>
            </a:r>
            <a:r>
              <a:rPr lang="en-US" b="1" dirty="0"/>
              <a:t>54 requests </a:t>
            </a:r>
            <a:r>
              <a:rPr lang="en-US" dirty="0"/>
              <a:t>with </a:t>
            </a:r>
            <a:r>
              <a:rPr lang="en-US" b="1" dirty="0"/>
              <a:t>372 parts </a:t>
            </a:r>
            <a:r>
              <a:rPr lang="en-US" dirty="0"/>
              <a:t>in total (an average of 6.5 parts per request</a:t>
            </a:r>
            <a:r>
              <a:rPr lang="en-US" dirty="0" smtClean="0"/>
              <a:t>)</a:t>
            </a:r>
          </a:p>
          <a:p>
            <a:pPr marL="0" indent="0">
              <a:buFont typeface="Arial" charset="0"/>
              <a:buNone/>
              <a:defRPr/>
            </a:pPr>
            <a:endParaRPr lang="en-US" sz="1200" dirty="0"/>
          </a:p>
          <a:p>
            <a:pPr marL="171450" indent="-171450">
              <a:buFont typeface="Arial" charset="0"/>
              <a:buChar char="•"/>
              <a:defRPr/>
            </a:pPr>
            <a:r>
              <a:rPr lang="en-US" dirty="0"/>
              <a:t>Requests excessively broad and unusually detailed: Open ended wording (“</a:t>
            </a:r>
            <a:r>
              <a:rPr lang="en-US" b="1" dirty="0"/>
              <a:t>any and all</a:t>
            </a:r>
            <a:r>
              <a:rPr lang="en-US" dirty="0"/>
              <a:t>”, “</a:t>
            </a:r>
            <a:r>
              <a:rPr lang="en-US" b="1" dirty="0"/>
              <a:t>including but not limited to</a:t>
            </a:r>
            <a:r>
              <a:rPr lang="en-US" dirty="0" smtClean="0"/>
              <a:t>”)</a:t>
            </a:r>
          </a:p>
          <a:p>
            <a:pPr marL="0" indent="0">
              <a:buFont typeface="Arial" charset="0"/>
              <a:buNone/>
              <a:defRPr/>
            </a:pPr>
            <a:endParaRPr lang="en-US" sz="1200" dirty="0"/>
          </a:p>
          <a:p>
            <a:pPr marL="171450" indent="-171450">
              <a:buFont typeface="Arial" charset="0"/>
              <a:buChar char="•"/>
              <a:defRPr/>
            </a:pPr>
            <a:r>
              <a:rPr lang="en-US" dirty="0"/>
              <a:t>Purpose of the request for an objective other than access: </a:t>
            </a:r>
            <a:r>
              <a:rPr lang="en-US" dirty="0" smtClean="0"/>
              <a:t>The appellant </a:t>
            </a:r>
            <a:r>
              <a:rPr lang="en-US" b="1" dirty="0"/>
              <a:t>already possessed </a:t>
            </a:r>
            <a:r>
              <a:rPr lang="en-US" dirty="0" smtClean="0"/>
              <a:t>many </a:t>
            </a:r>
            <a:r>
              <a:rPr lang="en-US" dirty="0"/>
              <a:t>of the emails </a:t>
            </a:r>
            <a:r>
              <a:rPr lang="en-US" dirty="0" smtClean="0"/>
              <a:t>requested</a:t>
            </a:r>
          </a:p>
          <a:p>
            <a:pPr marL="0" indent="0">
              <a:buFont typeface="Arial" charset="0"/>
              <a:buNone/>
              <a:defRPr/>
            </a:pPr>
            <a:endParaRPr lang="en-US" sz="1200" dirty="0" smtClean="0"/>
          </a:p>
          <a:p>
            <a:pPr marL="171450" indent="-171450">
              <a:buFont typeface="Arial" charset="0"/>
              <a:buChar char="•"/>
              <a:defRPr/>
            </a:pPr>
            <a:r>
              <a:rPr lang="en-US" dirty="0" smtClean="0"/>
              <a:t>Timing </a:t>
            </a:r>
            <a:r>
              <a:rPr lang="en-US" dirty="0"/>
              <a:t>of the requests: </a:t>
            </a:r>
            <a:r>
              <a:rPr lang="en-US" dirty="0" smtClean="0"/>
              <a:t>The close timing </a:t>
            </a:r>
            <a:r>
              <a:rPr lang="en-US" dirty="0"/>
              <a:t>of </a:t>
            </a:r>
            <a:r>
              <a:rPr lang="en-US" b="1" dirty="0"/>
              <a:t>appellant’s lawsuit </a:t>
            </a:r>
            <a:r>
              <a:rPr lang="en-US" dirty="0"/>
              <a:t>and requests was a relevant factor in </a:t>
            </a:r>
            <a:r>
              <a:rPr lang="en-US" dirty="0" err="1"/>
              <a:t>favour</a:t>
            </a:r>
            <a:r>
              <a:rPr lang="en-US" dirty="0"/>
              <a:t> of finding </a:t>
            </a:r>
            <a:r>
              <a:rPr lang="en-US" dirty="0" smtClean="0"/>
              <a:t>an </a:t>
            </a:r>
            <a:r>
              <a:rPr lang="en-US" dirty="0"/>
              <a:t>abuse of the right of </a:t>
            </a:r>
            <a:r>
              <a:rPr lang="en-US" dirty="0" smtClean="0"/>
              <a:t>access</a:t>
            </a:r>
            <a:endParaRPr lang="en-US" dirty="0"/>
          </a:p>
          <a:p>
            <a:pPr>
              <a:buFont typeface="Arial" charset="0"/>
              <a:buChar char="•"/>
              <a:defRPr/>
            </a:pPr>
            <a:endParaRPr lang="en-US" dirty="0"/>
          </a:p>
        </p:txBody>
      </p:sp>
    </p:spTree>
    <p:extLst>
      <p:ext uri="{BB962C8B-B14F-4D97-AF65-F5344CB8AC3E}">
        <p14:creationId xmlns:p14="http://schemas.microsoft.com/office/powerpoint/2010/main" val="186724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1"/>
          <p:cNvSpPr>
            <a:spLocks noGrp="1"/>
          </p:cNvSpPr>
          <p:nvPr>
            <p:ph type="subTitle" idx="1"/>
          </p:nvPr>
        </p:nvSpPr>
        <p:spPr>
          <a:xfrm>
            <a:off x="250825" y="1268413"/>
            <a:ext cx="8642350" cy="4225925"/>
          </a:xfrm>
        </p:spPr>
        <p:txBody>
          <a:bodyPr/>
          <a:lstStyle/>
          <a:p>
            <a:pPr algn="l" eaLnBrk="1" hangingPunct="1">
              <a:buFont typeface="Arial" charset="0"/>
              <a:buNone/>
              <a:defRPr/>
            </a:pPr>
            <a:r>
              <a:rPr lang="en-US" dirty="0" smtClean="0">
                <a:solidFill>
                  <a:srgbClr val="000066"/>
                </a:solidFill>
              </a:rPr>
              <a:t>The adjudicator imposed conditions on </a:t>
            </a:r>
            <a:r>
              <a:rPr lang="en-US" dirty="0">
                <a:solidFill>
                  <a:srgbClr val="000066"/>
                </a:solidFill>
              </a:rPr>
              <a:t>the </a:t>
            </a:r>
            <a:r>
              <a:rPr lang="en-US" dirty="0" smtClean="0">
                <a:solidFill>
                  <a:srgbClr val="000066"/>
                </a:solidFill>
              </a:rPr>
              <a:t>processing of the appellant’s requests:</a:t>
            </a:r>
          </a:p>
          <a:p>
            <a:pPr marL="342900" indent="-342900" algn="l" eaLnBrk="1" hangingPunct="1">
              <a:buFont typeface="Arial" charset="0"/>
              <a:buChar char="•"/>
              <a:defRPr/>
            </a:pPr>
            <a:r>
              <a:rPr lang="en-US" dirty="0" smtClean="0">
                <a:solidFill>
                  <a:srgbClr val="000066"/>
                </a:solidFill>
              </a:rPr>
              <a:t>For a period of one year, only </a:t>
            </a:r>
            <a:r>
              <a:rPr lang="en-US" b="1" dirty="0" smtClean="0">
                <a:solidFill>
                  <a:srgbClr val="000066"/>
                </a:solidFill>
              </a:rPr>
              <a:t>one transaction </a:t>
            </a:r>
            <a:r>
              <a:rPr lang="en-US" dirty="0" smtClean="0">
                <a:solidFill>
                  <a:srgbClr val="000066"/>
                </a:solidFill>
              </a:rPr>
              <a:t>by </a:t>
            </a:r>
            <a:r>
              <a:rPr lang="en-US" dirty="0">
                <a:solidFill>
                  <a:srgbClr val="000066"/>
                </a:solidFill>
              </a:rPr>
              <a:t>the appellant </a:t>
            </a:r>
            <a:r>
              <a:rPr lang="en-US" dirty="0" smtClean="0">
                <a:solidFill>
                  <a:srgbClr val="000066"/>
                </a:solidFill>
              </a:rPr>
              <a:t>may proceed at any given point in time</a:t>
            </a:r>
          </a:p>
          <a:p>
            <a:pPr marL="342900" indent="-342900" algn="l" eaLnBrk="1" hangingPunct="1">
              <a:buFont typeface="Arial" charset="0"/>
              <a:buChar char="•"/>
              <a:defRPr/>
            </a:pPr>
            <a:r>
              <a:rPr lang="en-US" dirty="0" smtClean="0">
                <a:solidFill>
                  <a:srgbClr val="000066"/>
                </a:solidFill>
              </a:rPr>
              <a:t>The City may decide the </a:t>
            </a:r>
            <a:r>
              <a:rPr lang="en-US" b="1" dirty="0" smtClean="0">
                <a:solidFill>
                  <a:srgbClr val="000066"/>
                </a:solidFill>
              </a:rPr>
              <a:t>order</a:t>
            </a:r>
            <a:r>
              <a:rPr lang="en-US" dirty="0" smtClean="0">
                <a:solidFill>
                  <a:srgbClr val="000066"/>
                </a:solidFill>
              </a:rPr>
              <a:t> in which it wishes to process the remaining requests the appellant would like to keep open</a:t>
            </a:r>
          </a:p>
          <a:p>
            <a:pPr marL="342900" indent="-342900" algn="l" eaLnBrk="1" hangingPunct="1">
              <a:buFont typeface="Arial" charset="0"/>
              <a:buChar char="•"/>
              <a:defRPr/>
            </a:pPr>
            <a:r>
              <a:rPr lang="en-US" dirty="0" smtClean="0">
                <a:solidFill>
                  <a:srgbClr val="000066"/>
                </a:solidFill>
              </a:rPr>
              <a:t>After the one year period, the appellant or the City may apply to the IPC to ask that the conditions be </a:t>
            </a:r>
            <a:r>
              <a:rPr lang="en-US" b="1" dirty="0" smtClean="0">
                <a:solidFill>
                  <a:srgbClr val="000066"/>
                </a:solidFill>
              </a:rPr>
              <a:t>varied</a:t>
            </a:r>
            <a:r>
              <a:rPr lang="en-US" dirty="0" smtClean="0">
                <a:solidFill>
                  <a:srgbClr val="000066"/>
                </a:solidFill>
              </a:rPr>
              <a:t>. Otherwise, the conditions continue in effect until such time as a variance is sought and ordered.</a:t>
            </a:r>
          </a:p>
          <a:p>
            <a:pPr marL="342900" indent="-342900" algn="l" eaLnBrk="1" hangingPunct="1">
              <a:buFont typeface="Arial" charset="0"/>
              <a:buChar char="•"/>
              <a:defRPr/>
            </a:pPr>
            <a:endParaRPr lang="en-US" dirty="0" smtClean="0">
              <a:solidFill>
                <a:srgbClr val="000066"/>
              </a:solidFill>
            </a:endParaRPr>
          </a:p>
          <a:p>
            <a:pPr algn="l" eaLnBrk="1" hangingPunct="1">
              <a:buFont typeface="Arial" charset="0"/>
              <a:buNone/>
              <a:defRPr/>
            </a:pPr>
            <a:endParaRPr lang="en-US" dirty="0" smtClean="0">
              <a:solidFill>
                <a:srgbClr val="000066"/>
              </a:solidFill>
            </a:endParaRPr>
          </a:p>
        </p:txBody>
      </p:sp>
      <p:sp>
        <p:nvSpPr>
          <p:cNvPr id="36867" name="Title 2"/>
          <p:cNvSpPr>
            <a:spLocks noGrp="1"/>
          </p:cNvSpPr>
          <p:nvPr>
            <p:ph type="ctrTitle"/>
          </p:nvPr>
        </p:nvSpPr>
        <p:spPr>
          <a:xfrm>
            <a:off x="0" y="0"/>
            <a:ext cx="9144000" cy="1470025"/>
          </a:xfrm>
        </p:spPr>
        <p:txBody>
          <a:bodyPr/>
          <a:lstStyle/>
          <a:p>
            <a:pPr eaLnBrk="1" hangingPunct="1"/>
            <a:r>
              <a:rPr lang="en-US" altLang="en-US" smtClean="0"/>
              <a:t>MO-2488 (cont’d)</a:t>
            </a:r>
          </a:p>
        </p:txBody>
      </p:sp>
    </p:spTree>
    <p:extLst>
      <p:ext uri="{BB962C8B-B14F-4D97-AF65-F5344CB8AC3E}">
        <p14:creationId xmlns:p14="http://schemas.microsoft.com/office/powerpoint/2010/main" val="113126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MO-2488 (cont’d)</a:t>
            </a:r>
          </a:p>
        </p:txBody>
      </p:sp>
      <p:sp>
        <p:nvSpPr>
          <p:cNvPr id="3" name="Content Placeholder 2"/>
          <p:cNvSpPr>
            <a:spLocks noGrp="1"/>
          </p:cNvSpPr>
          <p:nvPr>
            <p:ph idx="1"/>
          </p:nvPr>
        </p:nvSpPr>
        <p:spPr>
          <a:xfrm>
            <a:off x="250825" y="1052513"/>
            <a:ext cx="8672513" cy="4525962"/>
          </a:xfrm>
        </p:spPr>
        <p:txBody>
          <a:bodyPr/>
          <a:lstStyle/>
          <a:p>
            <a:pPr marL="0" indent="0">
              <a:buFont typeface="Arial" charset="0"/>
              <a:buNone/>
              <a:defRPr/>
            </a:pPr>
            <a:r>
              <a:rPr lang="en-US" dirty="0" smtClean="0"/>
              <a:t>In addition, the adjudicator imposed conditions on the appellant: </a:t>
            </a:r>
          </a:p>
          <a:p>
            <a:pPr>
              <a:buFont typeface="Arial" charset="0"/>
              <a:buChar char="•"/>
              <a:defRPr/>
            </a:pPr>
            <a:r>
              <a:rPr lang="en-US" dirty="0" smtClean="0"/>
              <a:t>The appellant must </a:t>
            </a:r>
            <a:r>
              <a:rPr lang="en-US" b="1" dirty="0" smtClean="0"/>
              <a:t>specify</a:t>
            </a:r>
            <a:r>
              <a:rPr lang="en-US" dirty="0" smtClean="0"/>
              <a:t> the exact information or records sought, and if possible, the location in which the records may be found</a:t>
            </a:r>
          </a:p>
          <a:p>
            <a:pPr>
              <a:buFont typeface="Arial" charset="0"/>
              <a:buChar char="•"/>
              <a:defRPr/>
            </a:pPr>
            <a:r>
              <a:rPr lang="en-US" dirty="0" smtClean="0"/>
              <a:t>Each request must only deal with </a:t>
            </a:r>
            <a:r>
              <a:rPr lang="en-US" b="1" dirty="0" smtClean="0"/>
              <a:t>one subject matter </a:t>
            </a:r>
            <a:r>
              <a:rPr lang="en-US" dirty="0" smtClean="0"/>
              <a:t>and must seek specific information, and will not include the phrases “any and all” and “but not limited to”</a:t>
            </a:r>
          </a:p>
          <a:p>
            <a:pPr>
              <a:buFont typeface="Arial" charset="0"/>
              <a:buChar char="•"/>
              <a:defRPr/>
            </a:pPr>
            <a:r>
              <a:rPr lang="en-US" dirty="0" smtClean="0"/>
              <a:t>Apart from the request, the appellant or a representative of the appellant cannot otherwise </a:t>
            </a:r>
            <a:r>
              <a:rPr lang="en-US" b="1" dirty="0" smtClean="0"/>
              <a:t>contact the City </a:t>
            </a:r>
            <a:r>
              <a:rPr lang="en-US" dirty="0" smtClean="0"/>
              <a:t>(verbally or written), unless the City initiates the contact to clarify the request</a:t>
            </a:r>
          </a:p>
          <a:p>
            <a:pPr>
              <a:buFont typeface="Arial" charset="0"/>
              <a:buChar char="•"/>
              <a:defRPr/>
            </a:pPr>
            <a:r>
              <a:rPr lang="en-US" dirty="0" smtClean="0"/>
              <a:t>Otherwise, the City is </a:t>
            </a:r>
            <a:r>
              <a:rPr lang="en-US" b="1" dirty="0" smtClean="0"/>
              <a:t>not required </a:t>
            </a:r>
            <a:r>
              <a:rPr lang="en-US" dirty="0" smtClean="0"/>
              <a:t>to respond to the appellant</a:t>
            </a:r>
          </a:p>
          <a:p>
            <a:pPr>
              <a:buFont typeface="Arial" charset="0"/>
              <a:buChar char="•"/>
              <a:defRPr/>
            </a:pPr>
            <a:endParaRPr lang="en-US" dirty="0" smtClean="0"/>
          </a:p>
          <a:p>
            <a:pPr>
              <a:buFont typeface="Arial" charset="0"/>
              <a:buChar char="•"/>
              <a:defRPr/>
            </a:pPr>
            <a:endParaRPr lang="en-US" dirty="0"/>
          </a:p>
        </p:txBody>
      </p:sp>
    </p:spTree>
    <p:extLst>
      <p:ext uri="{BB962C8B-B14F-4D97-AF65-F5344CB8AC3E}">
        <p14:creationId xmlns:p14="http://schemas.microsoft.com/office/powerpoint/2010/main" val="2007754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7463"/>
            <a:ext cx="9144000" cy="1430338"/>
          </a:xfrm>
        </p:spPr>
        <p:txBody>
          <a:bodyPr/>
          <a:lstStyle/>
          <a:p>
            <a:r>
              <a:rPr lang="en-US" altLang="en-US" dirty="0" smtClean="0"/>
              <a:t>Example: Frivolous </a:t>
            </a:r>
            <a:r>
              <a:rPr lang="en-US" altLang="en-US" dirty="0"/>
              <a:t>and Vexatious Requests</a:t>
            </a:r>
            <a:endParaRPr lang="en-US" altLang="en-US" dirty="0" smtClean="0"/>
          </a:p>
        </p:txBody>
      </p:sp>
      <p:sp>
        <p:nvSpPr>
          <p:cNvPr id="39939" name="Content Placeholder 2"/>
          <p:cNvSpPr>
            <a:spLocks noGrp="1"/>
          </p:cNvSpPr>
          <p:nvPr>
            <p:ph idx="1"/>
          </p:nvPr>
        </p:nvSpPr>
        <p:spPr/>
        <p:txBody>
          <a:bodyPr/>
          <a:lstStyle/>
          <a:p>
            <a:pPr marL="0" indent="0">
              <a:buNone/>
            </a:pPr>
            <a:r>
              <a:rPr lang="en-US" altLang="en-US" b="1" dirty="0" smtClean="0"/>
              <a:t>IPC Order MO-3049</a:t>
            </a:r>
          </a:p>
          <a:p>
            <a:r>
              <a:rPr lang="en-US" altLang="en-US" dirty="0" smtClean="0"/>
              <a:t>A municipality claimed that </a:t>
            </a:r>
            <a:r>
              <a:rPr lang="en-US" altLang="en-US" b="1" dirty="0" smtClean="0"/>
              <a:t>three requests </a:t>
            </a:r>
            <a:r>
              <a:rPr lang="en-US" altLang="en-US" dirty="0" smtClean="0"/>
              <a:t>for access to its </a:t>
            </a:r>
            <a:r>
              <a:rPr lang="en-US" altLang="en-US" dirty="0" err="1" smtClean="0"/>
              <a:t>cheque</a:t>
            </a:r>
            <a:r>
              <a:rPr lang="en-US" altLang="en-US" dirty="0" smtClean="0"/>
              <a:t> registry and credit card expenses were frivolous or vexatious pursuant to s. 4(1)(b) </a:t>
            </a:r>
            <a:r>
              <a:rPr lang="en-US" altLang="en-US" i="1" dirty="0" smtClean="0"/>
              <a:t>MFIPPA</a:t>
            </a:r>
          </a:p>
          <a:p>
            <a:r>
              <a:rPr lang="en-US" altLang="en-US" dirty="0" smtClean="0"/>
              <a:t>Municipality argued that </a:t>
            </a:r>
            <a:r>
              <a:rPr lang="en-US" altLang="en-US" b="1" dirty="0" smtClean="0"/>
              <a:t>due to its small size and budget</a:t>
            </a:r>
            <a:r>
              <a:rPr lang="en-US" altLang="en-US" dirty="0" smtClean="0"/>
              <a:t>, it cannot employ a full-time FOIP coordinator, and the person with those duties often finds it difficult to respond to requests within the 30 day limit</a:t>
            </a:r>
          </a:p>
          <a:p>
            <a:r>
              <a:rPr lang="en-US" altLang="en-US" dirty="0" smtClean="0"/>
              <a:t>The IPC found that </a:t>
            </a:r>
            <a:r>
              <a:rPr lang="en-US" altLang="en-US" b="1" dirty="0" smtClean="0"/>
              <a:t>the requests were not frivolous or vexatious </a:t>
            </a:r>
            <a:r>
              <a:rPr lang="en-US" altLang="en-US" dirty="0" smtClean="0"/>
              <a:t>and ordered the town to provide a decision letter in response to the requests</a:t>
            </a:r>
          </a:p>
        </p:txBody>
      </p:sp>
    </p:spTree>
    <p:extLst>
      <p:ext uri="{BB962C8B-B14F-4D97-AF65-F5344CB8AC3E}">
        <p14:creationId xmlns:p14="http://schemas.microsoft.com/office/powerpoint/2010/main" val="317089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225" y="0"/>
            <a:ext cx="9144000" cy="1143000"/>
          </a:xfrm>
        </p:spPr>
        <p:txBody>
          <a:bodyPr/>
          <a:lstStyle/>
          <a:p>
            <a:pPr eaLnBrk="1" hangingPunct="1"/>
            <a:r>
              <a:rPr lang="en-US" altLang="en-US" sz="4000" dirty="0"/>
              <a:t>Our Office</a:t>
            </a:r>
          </a:p>
        </p:txBody>
      </p:sp>
      <p:sp>
        <p:nvSpPr>
          <p:cNvPr id="14339" name="Rectangle 3"/>
          <p:cNvSpPr>
            <a:spLocks noGrp="1" noChangeArrowheads="1"/>
          </p:cNvSpPr>
          <p:nvPr>
            <p:ph type="body" idx="1"/>
          </p:nvPr>
        </p:nvSpPr>
        <p:spPr>
          <a:xfrm>
            <a:off x="206375" y="1125538"/>
            <a:ext cx="8686800" cy="4378325"/>
          </a:xfrm>
        </p:spPr>
        <p:txBody>
          <a:bodyPr/>
          <a:lstStyle/>
          <a:p>
            <a:pPr eaLnBrk="1" hangingPunct="1">
              <a:spcBef>
                <a:spcPts val="600"/>
              </a:spcBef>
              <a:defRPr/>
            </a:pPr>
            <a:r>
              <a:rPr lang="en-US" altLang="en-US" sz="3200" dirty="0"/>
              <a:t>The Information and Privacy Commissioner (IPC) provides an </a:t>
            </a:r>
            <a:r>
              <a:rPr lang="en-US" altLang="en-US" sz="3200" b="1" dirty="0"/>
              <a:t>independent </a:t>
            </a:r>
            <a:r>
              <a:rPr lang="en-US" altLang="en-US" sz="3200" dirty="0"/>
              <a:t>review</a:t>
            </a:r>
            <a:r>
              <a:rPr lang="en-US" altLang="en-US" sz="3200" b="1" dirty="0"/>
              <a:t> </a:t>
            </a:r>
            <a:r>
              <a:rPr lang="en-US" altLang="en-US" sz="3200" dirty="0"/>
              <a:t>of government decisions and practices concerning access and </a:t>
            </a:r>
            <a:r>
              <a:rPr lang="en-US" altLang="en-US" sz="3200" dirty="0" smtClean="0"/>
              <a:t>privacy</a:t>
            </a:r>
            <a:endParaRPr lang="en-US" altLang="en-US" sz="3200" dirty="0"/>
          </a:p>
          <a:p>
            <a:pPr marL="0" indent="0" eaLnBrk="1" hangingPunct="1">
              <a:spcBef>
                <a:spcPts val="600"/>
              </a:spcBef>
              <a:buFont typeface="Arial" charset="0"/>
              <a:buNone/>
              <a:defRPr/>
            </a:pPr>
            <a:endParaRPr lang="en-US" altLang="en-US" sz="3200" dirty="0"/>
          </a:p>
          <a:p>
            <a:pPr eaLnBrk="1" hangingPunct="1">
              <a:spcBef>
                <a:spcPts val="600"/>
              </a:spcBef>
              <a:defRPr/>
            </a:pPr>
            <a:r>
              <a:rPr lang="en-US" altLang="en-US" sz="3200" dirty="0"/>
              <a:t>The Commissioner is appointed by and reports  to the Legislative Assembly; and remains independent of the government of the day           to ensure </a:t>
            </a:r>
            <a:r>
              <a:rPr lang="en-US" altLang="en-US" sz="3200" b="1" dirty="0" smtClean="0"/>
              <a:t>impartiality</a:t>
            </a:r>
            <a:endParaRPr lang="en-US" altLang="en-US" sz="3200" dirty="0"/>
          </a:p>
        </p:txBody>
      </p:sp>
    </p:spTree>
    <p:extLst>
      <p:ext uri="{BB962C8B-B14F-4D97-AF65-F5344CB8AC3E}">
        <p14:creationId xmlns:p14="http://schemas.microsoft.com/office/powerpoint/2010/main" val="4107319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17463"/>
            <a:ext cx="9144000" cy="1430338"/>
          </a:xfrm>
        </p:spPr>
        <p:txBody>
          <a:bodyPr/>
          <a:lstStyle/>
          <a:p>
            <a:r>
              <a:rPr lang="en-US" altLang="en-US" dirty="0" smtClean="0"/>
              <a:t>IPC Order MO-3049 (cont’d)</a:t>
            </a:r>
          </a:p>
        </p:txBody>
      </p:sp>
      <p:sp>
        <p:nvSpPr>
          <p:cNvPr id="24579" name="Content Placeholder 2"/>
          <p:cNvSpPr>
            <a:spLocks noGrp="1"/>
          </p:cNvSpPr>
          <p:nvPr>
            <p:ph idx="1"/>
          </p:nvPr>
        </p:nvSpPr>
        <p:spPr/>
        <p:txBody>
          <a:bodyPr/>
          <a:lstStyle/>
          <a:p>
            <a:pPr marL="0" indent="0">
              <a:buFont typeface="Arial" charset="0"/>
              <a:buNone/>
              <a:defRPr/>
            </a:pPr>
            <a:r>
              <a:rPr lang="en-US" dirty="0" smtClean="0"/>
              <a:t>The IPC provided suggestions to improve the efficiency of the town’s FOIP system given its small size:</a:t>
            </a:r>
          </a:p>
          <a:p>
            <a:pPr>
              <a:buFont typeface="Arial" charset="0"/>
              <a:buChar char="•"/>
              <a:defRPr/>
            </a:pPr>
            <a:r>
              <a:rPr lang="en-US" b="1" dirty="0" smtClean="0"/>
              <a:t>Publish</a:t>
            </a:r>
            <a:r>
              <a:rPr lang="en-US" dirty="0" smtClean="0"/>
              <a:t> responses to FOI requests on the town’s website</a:t>
            </a:r>
          </a:p>
          <a:p>
            <a:pPr>
              <a:buFont typeface="Arial" charset="0"/>
              <a:buChar char="•"/>
              <a:defRPr/>
            </a:pPr>
            <a:r>
              <a:rPr lang="en-US" dirty="0" smtClean="0"/>
              <a:t>Be more </a:t>
            </a:r>
            <a:r>
              <a:rPr lang="en-US" b="1" dirty="0" smtClean="0"/>
              <a:t>proactive</a:t>
            </a:r>
            <a:r>
              <a:rPr lang="en-US" dirty="0" smtClean="0"/>
              <a:t> about releasing information </a:t>
            </a:r>
            <a:r>
              <a:rPr lang="en-US" b="1" u="sng" dirty="0" smtClean="0"/>
              <a:t> </a:t>
            </a:r>
          </a:p>
          <a:p>
            <a:pPr>
              <a:buFont typeface="Arial" charset="0"/>
              <a:buChar char="•"/>
              <a:defRPr/>
            </a:pPr>
            <a:r>
              <a:rPr lang="en-US" dirty="0" smtClean="0"/>
              <a:t>Seek a </a:t>
            </a:r>
            <a:r>
              <a:rPr lang="en-US" b="1" dirty="0" smtClean="0"/>
              <a:t>time extension </a:t>
            </a:r>
            <a:r>
              <a:rPr lang="en-US" dirty="0" smtClean="0"/>
              <a:t>in accordance with s. 20(1) </a:t>
            </a:r>
            <a:r>
              <a:rPr lang="en-US" i="1" dirty="0" smtClean="0"/>
              <a:t>MFIPPA</a:t>
            </a:r>
          </a:p>
          <a:p>
            <a:pPr>
              <a:buFont typeface="Arial" charset="0"/>
              <a:buChar char="•"/>
              <a:defRPr/>
            </a:pPr>
            <a:r>
              <a:rPr lang="en-US" dirty="0" smtClean="0"/>
              <a:t>Utilize </a:t>
            </a:r>
            <a:r>
              <a:rPr lang="en-US" b="1" dirty="0" smtClean="0"/>
              <a:t>fee provisions </a:t>
            </a:r>
            <a:r>
              <a:rPr lang="en-US" dirty="0" smtClean="0"/>
              <a:t>set out in s. 45(1) </a:t>
            </a:r>
            <a:r>
              <a:rPr lang="en-US" i="1" dirty="0" smtClean="0"/>
              <a:t>MFIPPA</a:t>
            </a:r>
          </a:p>
          <a:p>
            <a:pPr>
              <a:buFont typeface="Arial" charset="0"/>
              <a:buChar char="•"/>
              <a:defRPr/>
            </a:pPr>
            <a:r>
              <a:rPr lang="en-US" b="1" dirty="0" smtClean="0"/>
              <a:t>Provide reasons </a:t>
            </a:r>
            <a:r>
              <a:rPr lang="en-US" dirty="0" smtClean="0"/>
              <a:t>for refusing access as required by s. 20.1(1)(b) when claiming that the request is frivolous or vexatious</a:t>
            </a:r>
          </a:p>
          <a:p>
            <a:pPr lvl="1">
              <a:buFont typeface="Arial" charset="0"/>
              <a:buChar char="–"/>
              <a:defRPr/>
            </a:pPr>
            <a:endParaRPr lang="en-US" dirty="0" smtClean="0"/>
          </a:p>
          <a:p>
            <a:pPr lvl="1">
              <a:buFont typeface="Arial" charset="0"/>
              <a:buChar char="–"/>
              <a:defRPr/>
            </a:pPr>
            <a:endParaRPr lang="en-US" dirty="0" smtClean="0"/>
          </a:p>
        </p:txBody>
      </p:sp>
    </p:spTree>
    <p:extLst>
      <p:ext uri="{BB962C8B-B14F-4D97-AF65-F5344CB8AC3E}">
        <p14:creationId xmlns:p14="http://schemas.microsoft.com/office/powerpoint/2010/main" val="2439336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800" dirty="0" smtClean="0"/>
              <a:t>Privacy</a:t>
            </a:r>
            <a:endParaRPr lang="en-US" dirty="0"/>
          </a:p>
        </p:txBody>
      </p:sp>
    </p:spTree>
    <p:extLst>
      <p:ext uri="{BB962C8B-B14F-4D97-AF65-F5344CB8AC3E}">
        <p14:creationId xmlns:p14="http://schemas.microsoft.com/office/powerpoint/2010/main" val="2159717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 y="-17463"/>
            <a:ext cx="9144000" cy="1312863"/>
          </a:xfrm>
        </p:spPr>
        <p:txBody>
          <a:bodyPr/>
          <a:lstStyle/>
          <a:p>
            <a:r>
              <a:rPr lang="en-US" altLang="en-US" dirty="0"/>
              <a:t>Total </a:t>
            </a:r>
            <a:r>
              <a:rPr lang="en-US" altLang="en-US" dirty="0" smtClean="0"/>
              <a:t>Privacy Complaints</a:t>
            </a:r>
            <a:br>
              <a:rPr lang="en-US" altLang="en-US" dirty="0" smtClean="0"/>
            </a:br>
            <a:r>
              <a:rPr lang="en-US" altLang="en-US" dirty="0" smtClean="0"/>
              <a:t> Opened </a:t>
            </a:r>
            <a:r>
              <a:rPr lang="en-US" altLang="en-US" dirty="0"/>
              <a:t>Per Year  </a:t>
            </a:r>
          </a:p>
        </p:txBody>
      </p:sp>
      <p:graphicFrame>
        <p:nvGraphicFramePr>
          <p:cNvPr id="5" name="Chart 3"/>
          <p:cNvGraphicFramePr>
            <a:graphicFrameLocks noGrp="1"/>
          </p:cNvGraphicFramePr>
          <p:nvPr>
            <p:ph idx="1"/>
            <p:extLst>
              <p:ext uri="{D42A27DB-BD31-4B8C-83A1-F6EECF244321}">
                <p14:modId xmlns:p14="http://schemas.microsoft.com/office/powerpoint/2010/main" val="713141254"/>
              </p:ext>
            </p:extLst>
          </p:nvPr>
        </p:nvGraphicFramePr>
        <p:xfrm>
          <a:off x="304800" y="1296715"/>
          <a:ext cx="8458200" cy="44770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9213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7463"/>
            <a:ext cx="9144000" cy="1285876"/>
          </a:xfrm>
        </p:spPr>
        <p:txBody>
          <a:bodyPr/>
          <a:lstStyle/>
          <a:p>
            <a:r>
              <a:rPr lang="en-US" altLang="en-US" dirty="0">
                <a:solidFill>
                  <a:srgbClr val="002060"/>
                </a:solidFill>
              </a:rPr>
              <a:t>RIM Guidance</a:t>
            </a:r>
          </a:p>
        </p:txBody>
      </p:sp>
      <p:sp>
        <p:nvSpPr>
          <p:cNvPr id="46083" name="Content Placeholder 2"/>
          <p:cNvSpPr>
            <a:spLocks noGrp="1"/>
          </p:cNvSpPr>
          <p:nvPr>
            <p:ph idx="1"/>
          </p:nvPr>
        </p:nvSpPr>
        <p:spPr>
          <a:xfrm>
            <a:off x="179388" y="1295400"/>
            <a:ext cx="5329237" cy="4752975"/>
          </a:xfrm>
        </p:spPr>
        <p:txBody>
          <a:bodyPr/>
          <a:lstStyle/>
          <a:p>
            <a:pPr>
              <a:spcBef>
                <a:spcPts val="1200"/>
              </a:spcBef>
            </a:pPr>
            <a:r>
              <a:rPr lang="en-US" altLang="en-US" sz="2400" dirty="0"/>
              <a:t>Effective records and information management (RIM) practices help institutions meet legal requirements and better serve the </a:t>
            </a:r>
            <a:r>
              <a:rPr lang="en-US" altLang="en-US" sz="2400" dirty="0" smtClean="0"/>
              <a:t>public</a:t>
            </a:r>
            <a:endParaRPr lang="en-US" altLang="en-US" sz="2400" dirty="0"/>
          </a:p>
          <a:p>
            <a:pPr>
              <a:spcBef>
                <a:spcPts val="1200"/>
              </a:spcBef>
            </a:pPr>
            <a:r>
              <a:rPr lang="en-US" altLang="en-US" sz="2400" dirty="0"/>
              <a:t>Institutions are better able to:</a:t>
            </a:r>
          </a:p>
          <a:p>
            <a:pPr lvl="1">
              <a:spcBef>
                <a:spcPts val="1200"/>
              </a:spcBef>
            </a:pPr>
            <a:r>
              <a:rPr lang="en-US" altLang="en-US" sz="2000" dirty="0"/>
              <a:t>respond to access requests in a timely way</a:t>
            </a:r>
          </a:p>
          <a:p>
            <a:pPr lvl="1">
              <a:spcBef>
                <a:spcPts val="1200"/>
              </a:spcBef>
            </a:pPr>
            <a:r>
              <a:rPr lang="en-US" altLang="en-US" sz="2000" dirty="0"/>
              <a:t>be transparent and accountable to the public</a:t>
            </a:r>
          </a:p>
          <a:p>
            <a:pPr lvl="1">
              <a:spcBef>
                <a:spcPts val="1200"/>
              </a:spcBef>
            </a:pPr>
            <a:r>
              <a:rPr lang="en-US" altLang="en-US" sz="2000" dirty="0"/>
              <a:t>ensure the confidentiality and privacy</a:t>
            </a:r>
          </a:p>
          <a:p>
            <a:pPr>
              <a:spcBef>
                <a:spcPts val="1200"/>
              </a:spcBef>
            </a:pPr>
            <a:r>
              <a:rPr lang="en-US" altLang="en-US" sz="2400" dirty="0"/>
              <a:t>Publication describes best practices and how to enhance the public’s ability to access information</a:t>
            </a:r>
          </a:p>
          <a:p>
            <a:endParaRPr lang="en-US" altLang="en-US" dirty="0"/>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12875"/>
            <a:ext cx="3313113" cy="4319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686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175"/>
            <a:ext cx="9109075" cy="1143000"/>
          </a:xfrm>
        </p:spPr>
        <p:txBody>
          <a:bodyPr/>
          <a:lstStyle/>
          <a:p>
            <a:r>
              <a:rPr lang="en-US" altLang="en-US" dirty="0"/>
              <a:t>Instant Messaging &amp; </a:t>
            </a:r>
            <a:br>
              <a:rPr lang="en-US" altLang="en-US" dirty="0"/>
            </a:br>
            <a:r>
              <a:rPr lang="en-US" altLang="en-US" dirty="0"/>
              <a:t>Personal Email Accounts</a:t>
            </a:r>
          </a:p>
        </p:txBody>
      </p:sp>
      <p:sp>
        <p:nvSpPr>
          <p:cNvPr id="45059" name="Content Placeholder 2"/>
          <p:cNvSpPr>
            <a:spLocks noGrp="1"/>
          </p:cNvSpPr>
          <p:nvPr>
            <p:ph idx="1"/>
          </p:nvPr>
        </p:nvSpPr>
        <p:spPr>
          <a:xfrm>
            <a:off x="142875" y="1196975"/>
            <a:ext cx="5221288" cy="3998913"/>
          </a:xfrm>
        </p:spPr>
        <p:txBody>
          <a:bodyPr/>
          <a:lstStyle/>
          <a:p>
            <a:pPr marL="285750" indent="-285750">
              <a:defRPr/>
            </a:pPr>
            <a:r>
              <a:rPr lang="en-US" sz="2000" dirty="0">
                <a:solidFill>
                  <a:srgbClr val="002060"/>
                </a:solidFill>
              </a:rPr>
              <a:t>Emails sent and received from personal email accounts and instant messages are </a:t>
            </a:r>
            <a:r>
              <a:rPr lang="en-US" sz="2000" b="1" dirty="0">
                <a:solidFill>
                  <a:srgbClr val="002060"/>
                </a:solidFill>
              </a:rPr>
              <a:t>subject to access requests</a:t>
            </a:r>
            <a:r>
              <a:rPr lang="en-US" sz="2000" dirty="0">
                <a:solidFill>
                  <a:srgbClr val="002060"/>
                </a:solidFill>
              </a:rPr>
              <a:t> </a:t>
            </a:r>
          </a:p>
          <a:p>
            <a:pPr marL="285750" indent="-285750">
              <a:defRPr/>
            </a:pPr>
            <a:r>
              <a:rPr lang="en-US" sz="2000" dirty="0">
                <a:solidFill>
                  <a:srgbClr val="002060"/>
                </a:solidFill>
              </a:rPr>
              <a:t>Challenges in managing records produced using personal email or instant messaging include:</a:t>
            </a:r>
          </a:p>
          <a:p>
            <a:pPr lvl="1" indent="-342900">
              <a:buClr>
                <a:srgbClr val="000066"/>
              </a:buClr>
              <a:buFont typeface="Arial" panose="020B0604020202020204" pitchFamily="34" charset="0"/>
              <a:buChar char="•"/>
              <a:defRPr/>
            </a:pPr>
            <a:r>
              <a:rPr lang="en-US" sz="2000" b="1" dirty="0">
                <a:solidFill>
                  <a:srgbClr val="002060"/>
                </a:solidFill>
              </a:rPr>
              <a:t>Search and production </a:t>
            </a:r>
            <a:r>
              <a:rPr lang="en-US" sz="2000" dirty="0">
                <a:solidFill>
                  <a:srgbClr val="002060"/>
                </a:solidFill>
              </a:rPr>
              <a:t>when responding to access to information requests</a:t>
            </a:r>
          </a:p>
          <a:p>
            <a:pPr lvl="1" indent="-342900">
              <a:buClr>
                <a:srgbClr val="000066"/>
              </a:buClr>
              <a:buFont typeface="Arial" panose="020B0604020202020204" pitchFamily="34" charset="0"/>
              <a:buChar char="•"/>
              <a:defRPr/>
            </a:pPr>
            <a:r>
              <a:rPr lang="en-US" sz="2000" b="1" dirty="0">
                <a:solidFill>
                  <a:srgbClr val="002060"/>
                </a:solidFill>
              </a:rPr>
              <a:t>Retention and preservation </a:t>
            </a:r>
            <a:r>
              <a:rPr lang="en-US" sz="2000" dirty="0">
                <a:solidFill>
                  <a:srgbClr val="002060"/>
                </a:solidFill>
              </a:rPr>
              <a:t>in compliance with the acts</a:t>
            </a:r>
          </a:p>
          <a:p>
            <a:pPr lvl="1" indent="-342900">
              <a:buClr>
                <a:srgbClr val="000066"/>
              </a:buClr>
              <a:buFont typeface="Arial" panose="020B0604020202020204" pitchFamily="34" charset="0"/>
              <a:buChar char="•"/>
              <a:defRPr/>
            </a:pPr>
            <a:r>
              <a:rPr lang="en-US" sz="2000" dirty="0">
                <a:solidFill>
                  <a:srgbClr val="002060"/>
                </a:solidFill>
              </a:rPr>
              <a:t>Ensuring </a:t>
            </a:r>
            <a:r>
              <a:rPr lang="en-US" sz="2000" b="1" dirty="0">
                <a:solidFill>
                  <a:srgbClr val="002060"/>
                </a:solidFill>
              </a:rPr>
              <a:t>privacy and security </a:t>
            </a:r>
            <a:r>
              <a:rPr lang="en-US" sz="2000" dirty="0">
                <a:solidFill>
                  <a:srgbClr val="002060"/>
                </a:solidFill>
              </a:rPr>
              <a:t>of personal information</a:t>
            </a:r>
          </a:p>
          <a:p>
            <a:pPr>
              <a:spcBef>
                <a:spcPts val="1200"/>
              </a:spcBef>
              <a:defRPr/>
            </a:pPr>
            <a:r>
              <a:rPr lang="en-US" altLang="en-US" sz="2000" dirty="0">
                <a:solidFill>
                  <a:srgbClr val="002060"/>
                </a:solidFill>
              </a:rPr>
              <a:t>We advise institutions to </a:t>
            </a:r>
            <a:r>
              <a:rPr lang="en-US" altLang="en-US" sz="2000" b="1" dirty="0">
                <a:solidFill>
                  <a:srgbClr val="002060"/>
                </a:solidFill>
              </a:rPr>
              <a:t>prohibit use </a:t>
            </a:r>
            <a:r>
              <a:rPr lang="en-US" altLang="en-US" sz="2000" dirty="0">
                <a:solidFill>
                  <a:srgbClr val="002060"/>
                </a:solidFill>
              </a:rPr>
              <a:t>or enact measures to ensure business records </a:t>
            </a:r>
            <a:r>
              <a:rPr lang="en-US" altLang="en-US" sz="2000" dirty="0"/>
              <a:t>are preserved</a:t>
            </a:r>
          </a:p>
          <a:p>
            <a:pPr marL="0" indent="0" algn="ctr">
              <a:spcBef>
                <a:spcPts val="1200"/>
              </a:spcBef>
              <a:buFont typeface="Arial" panose="020B0604020202020204" pitchFamily="34" charset="0"/>
              <a:buNone/>
              <a:defRPr/>
            </a:pPr>
            <a:endParaRPr lang="en-US" altLang="en-US" sz="2000" b="1" dirty="0"/>
          </a:p>
        </p:txBody>
      </p:sp>
      <p:pic>
        <p:nvPicPr>
          <p:cNvPr id="79876" name="Picture 1"/>
          <p:cNvPicPr>
            <a:picLocks noChangeAspect="1"/>
          </p:cNvPicPr>
          <p:nvPr/>
        </p:nvPicPr>
        <p:blipFill>
          <a:blip r:embed="rId3"/>
          <a:srcRect/>
          <a:stretch>
            <a:fillRect/>
          </a:stretch>
        </p:blipFill>
        <p:spPr bwMode="auto">
          <a:xfrm>
            <a:off x="5376863" y="1203325"/>
            <a:ext cx="3533775" cy="4573588"/>
          </a:xfrm>
          <a:prstGeom prst="rect">
            <a:avLst/>
          </a:prstGeom>
          <a:noFill/>
          <a:ln w="9525">
            <a:solidFill>
              <a:schemeClr val="accent2">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81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1"/>
          <p:cNvSpPr>
            <a:spLocks noGrp="1"/>
          </p:cNvSpPr>
          <p:nvPr>
            <p:ph type="subTitle" idx="1"/>
          </p:nvPr>
        </p:nvSpPr>
        <p:spPr>
          <a:xfrm>
            <a:off x="250825" y="1916113"/>
            <a:ext cx="8642350" cy="3722687"/>
          </a:xfrm>
        </p:spPr>
        <p:txBody>
          <a:bodyPr/>
          <a:lstStyle/>
          <a:p>
            <a:pPr marL="342900" indent="-342900" algn="l" eaLnBrk="1" hangingPunct="1">
              <a:buFont typeface="Arial" pitchFamily="34" charset="0"/>
              <a:buChar char="•"/>
              <a:defRPr/>
            </a:pPr>
            <a:endParaRPr lang="en-US" altLang="en-US">
              <a:solidFill>
                <a:srgbClr val="000066"/>
              </a:solidFill>
            </a:endParaRPr>
          </a:p>
          <a:p>
            <a:pPr marL="342900" indent="-342900" algn="l" eaLnBrk="1" hangingPunct="1">
              <a:buFont typeface="Arial" pitchFamily="34" charset="0"/>
              <a:buChar char="•"/>
              <a:defRPr/>
            </a:pPr>
            <a:endParaRPr lang="en-US" altLang="en-US">
              <a:solidFill>
                <a:srgbClr val="000066"/>
              </a:solidFill>
            </a:endParaRPr>
          </a:p>
          <a:p>
            <a:pPr algn="l" eaLnBrk="1" hangingPunct="1">
              <a:defRPr/>
            </a:pPr>
            <a:r>
              <a:rPr lang="en-US" altLang="en-US">
                <a:solidFill>
                  <a:srgbClr val="000066"/>
                </a:solidFill>
              </a:rPr>
              <a:t> </a:t>
            </a:r>
            <a:endParaRPr lang="en-US" altLang="en-US" dirty="0">
              <a:solidFill>
                <a:srgbClr val="000066"/>
              </a:solidFill>
            </a:endParaRPr>
          </a:p>
        </p:txBody>
      </p:sp>
      <p:sp>
        <p:nvSpPr>
          <p:cNvPr id="29699" name="Title 2"/>
          <p:cNvSpPr>
            <a:spLocks noGrp="1"/>
          </p:cNvSpPr>
          <p:nvPr>
            <p:ph type="ctrTitle"/>
          </p:nvPr>
        </p:nvSpPr>
        <p:spPr>
          <a:xfrm>
            <a:off x="0" y="0"/>
            <a:ext cx="9144000" cy="1700213"/>
          </a:xfrm>
        </p:spPr>
        <p:txBody>
          <a:bodyPr/>
          <a:lstStyle/>
          <a:p>
            <a:pPr eaLnBrk="1" hangingPunct="1"/>
            <a:r>
              <a:rPr lang="en-US" altLang="en-US" sz="4000" dirty="0"/>
              <a:t>Publishing on the Internet</a:t>
            </a:r>
            <a:br>
              <a:rPr lang="en-US" altLang="en-US" sz="4000" dirty="0"/>
            </a:br>
            <a:r>
              <a:rPr lang="en-US" altLang="en-US" sz="4000" dirty="0"/>
              <a:t>IPC Guidance</a:t>
            </a:r>
          </a:p>
        </p:txBody>
      </p:sp>
      <p:pic>
        <p:nvPicPr>
          <p:cNvPr id="13317" name="Picture 5"/>
          <p:cNvPicPr>
            <a:picLocks noChangeAspect="1" noChangeArrowheads="1"/>
          </p:cNvPicPr>
          <p:nvPr/>
        </p:nvPicPr>
        <p:blipFill>
          <a:blip r:embed="rId3" cstate="print"/>
          <a:srcRect/>
          <a:stretch>
            <a:fillRect/>
          </a:stretch>
        </p:blipFill>
        <p:spPr bwMode="auto">
          <a:xfrm>
            <a:off x="468313" y="1700213"/>
            <a:ext cx="3152775" cy="4049712"/>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635396680"/>
              </p:ext>
            </p:extLst>
          </p:nvPr>
        </p:nvGraphicFramePr>
        <p:xfrm>
          <a:off x="3779838" y="1628775"/>
          <a:ext cx="5040312" cy="4541838"/>
        </p:xfrm>
        <a:graphic>
          <a:graphicData uri="http://schemas.openxmlformats.org/drawingml/2006/table">
            <a:tbl>
              <a:tblPr/>
              <a:tblGrid>
                <a:gridCol w="5040312">
                  <a:extLst>
                    <a:ext uri="{9D8B030D-6E8A-4147-A177-3AD203B41FA5}">
                      <a16:colId xmlns:a16="http://schemas.microsoft.com/office/drawing/2014/main" val="20000"/>
                    </a:ext>
                  </a:extLst>
                </a:gridCol>
              </a:tblGrid>
              <a:tr h="4541838">
                <a:tc>
                  <a:txBody>
                    <a:bodyPr/>
                    <a:lstStyle/>
                    <a:p>
                      <a:pPr marL="342900" indent="-342900">
                        <a:spcBef>
                          <a:spcPts val="600"/>
                        </a:spcBef>
                        <a:buFont typeface="Arial" panose="020B0604020202020204" pitchFamily="34" charset="0"/>
                        <a:buChar char="•"/>
                      </a:pPr>
                      <a:r>
                        <a:rPr lang="en-US" sz="2400" dirty="0">
                          <a:solidFill>
                            <a:srgbClr val="002060"/>
                          </a:solidFill>
                        </a:rPr>
                        <a:t>This</a:t>
                      </a:r>
                      <a:r>
                        <a:rPr lang="en-US" sz="2400" baseline="0" dirty="0">
                          <a:solidFill>
                            <a:srgbClr val="002060"/>
                          </a:solidFill>
                        </a:rPr>
                        <a:t> guide provides municipalities with </a:t>
                      </a:r>
                      <a:r>
                        <a:rPr lang="en-US" sz="2400" b="1" baseline="0" dirty="0">
                          <a:solidFill>
                            <a:srgbClr val="002060"/>
                          </a:solidFill>
                        </a:rPr>
                        <a:t>privacy protective </a:t>
                      </a:r>
                      <a:r>
                        <a:rPr lang="en-US" sz="2400" b="1" dirty="0">
                          <a:solidFill>
                            <a:srgbClr val="002060"/>
                          </a:solidFill>
                        </a:rPr>
                        <a:t>policy</a:t>
                      </a:r>
                      <a:r>
                        <a:rPr lang="en-US" sz="2400" dirty="0">
                          <a:solidFill>
                            <a:srgbClr val="002060"/>
                          </a:solidFill>
                        </a:rPr>
                        <a:t>, </a:t>
                      </a:r>
                      <a:r>
                        <a:rPr lang="en-US" sz="2400" b="1" dirty="0">
                          <a:solidFill>
                            <a:srgbClr val="002060"/>
                          </a:solidFill>
                        </a:rPr>
                        <a:t>procedural</a:t>
                      </a:r>
                      <a:r>
                        <a:rPr lang="en-US" sz="2400" dirty="0">
                          <a:solidFill>
                            <a:srgbClr val="002060"/>
                          </a:solidFill>
                        </a:rPr>
                        <a:t> and </a:t>
                      </a:r>
                      <a:r>
                        <a:rPr lang="en-US" sz="2400" b="1" dirty="0">
                          <a:solidFill>
                            <a:srgbClr val="002060"/>
                          </a:solidFill>
                        </a:rPr>
                        <a:t>technical</a:t>
                      </a:r>
                      <a:r>
                        <a:rPr lang="en-US" sz="2400" dirty="0">
                          <a:solidFill>
                            <a:srgbClr val="002060"/>
                          </a:solidFill>
                        </a:rPr>
                        <a:t> options </a:t>
                      </a:r>
                      <a:r>
                        <a:rPr lang="en-US" sz="2400" baseline="0" dirty="0">
                          <a:solidFill>
                            <a:srgbClr val="002060"/>
                          </a:solidFill>
                        </a:rPr>
                        <a:t>when publishing personal information online</a:t>
                      </a:r>
                    </a:p>
                    <a:p>
                      <a:pPr marL="342900" indent="-342900">
                        <a:spcBef>
                          <a:spcPts val="600"/>
                        </a:spcBef>
                        <a:buFont typeface="Arial" panose="020B0604020202020204" pitchFamily="34" charset="0"/>
                        <a:buChar char="•"/>
                      </a:pPr>
                      <a:endParaRPr lang="en-US" sz="2400" baseline="0" dirty="0">
                        <a:solidFill>
                          <a:srgbClr val="002060"/>
                        </a:solidFill>
                      </a:endParaRPr>
                    </a:p>
                    <a:p>
                      <a:pPr marL="342900" indent="-342900">
                        <a:spcBef>
                          <a:spcPts val="600"/>
                        </a:spcBef>
                        <a:buFont typeface="Arial" panose="020B0604020202020204" pitchFamily="34" charset="0"/>
                        <a:buChar char="•"/>
                      </a:pPr>
                      <a:r>
                        <a:rPr lang="en-US" sz="2400" baseline="0" dirty="0">
                          <a:solidFill>
                            <a:srgbClr val="002060"/>
                          </a:solidFill>
                        </a:rPr>
                        <a:t>The focus is primarily on personal information that is required by legislation to be published, but </a:t>
                      </a:r>
                      <a:r>
                        <a:rPr lang="en-US" sz="2400" b="1" baseline="0" dirty="0">
                          <a:solidFill>
                            <a:srgbClr val="002060"/>
                          </a:solidFill>
                        </a:rPr>
                        <a:t>may be applied</a:t>
                      </a:r>
                      <a:r>
                        <a:rPr lang="en-US" sz="2400" baseline="0" dirty="0">
                          <a:solidFill>
                            <a:srgbClr val="002060"/>
                          </a:solidFill>
                        </a:rPr>
                        <a:t> in any situation where municipalities make information available online</a:t>
                      </a:r>
                      <a:endParaRPr lang="en-US" sz="1400" dirty="0">
                        <a:solidFill>
                          <a:srgbClr val="002060"/>
                        </a:solidFill>
                      </a:endParaRPr>
                    </a:p>
                  </a:txBody>
                  <a:tcPr marL="0" marR="0" marT="0" marB="0" anchor="ctr">
                    <a:lnL>
                      <a:noFill/>
                    </a:lnL>
                    <a:lnR>
                      <a:noFill/>
                    </a:lnR>
                    <a:lnT>
                      <a:noFill/>
                    </a:lnT>
                    <a:lnB>
                      <a:no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75473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1"/>
          <p:cNvSpPr>
            <a:spLocks noGrp="1"/>
          </p:cNvSpPr>
          <p:nvPr>
            <p:ph type="subTitle" idx="1"/>
          </p:nvPr>
        </p:nvSpPr>
        <p:spPr>
          <a:xfrm>
            <a:off x="250825" y="1628775"/>
            <a:ext cx="8642350" cy="3722688"/>
          </a:xfrm>
        </p:spPr>
        <p:txBody>
          <a:bodyPr/>
          <a:lstStyle/>
          <a:p>
            <a:pPr algn="l" eaLnBrk="1" hangingPunct="1">
              <a:defRPr/>
            </a:pPr>
            <a:r>
              <a:rPr lang="en-US" altLang="en-US" sz="2000" dirty="0">
                <a:solidFill>
                  <a:srgbClr val="000066"/>
                </a:solidFill>
              </a:rPr>
              <a:t>Privacy protection may be improved through a number of risk mitigation strategies:</a:t>
            </a:r>
          </a:p>
          <a:p>
            <a:pPr algn="l" eaLnBrk="1" hangingPunct="1">
              <a:defRPr/>
            </a:pPr>
            <a:endParaRPr lang="en-US" altLang="en-US" sz="1000" dirty="0">
              <a:solidFill>
                <a:srgbClr val="000066"/>
              </a:solidFill>
            </a:endParaRPr>
          </a:p>
          <a:p>
            <a:pPr marL="342900" lvl="3" indent="-342900" algn="l" eaLnBrk="1" hangingPunct="1">
              <a:buFont typeface="Arial" panose="020B0604020202020204" pitchFamily="34" charset="0"/>
              <a:buChar char="•"/>
              <a:defRPr/>
            </a:pPr>
            <a:r>
              <a:rPr lang="en-US" altLang="en-US" sz="2000" b="1" dirty="0">
                <a:solidFill>
                  <a:srgbClr val="002060"/>
                </a:solidFill>
              </a:rPr>
              <a:t>Transparent administration</a:t>
            </a:r>
          </a:p>
          <a:p>
            <a:pPr marL="800100" lvl="4" indent="-342900" algn="l" eaLnBrk="1" hangingPunct="1">
              <a:buFont typeface="Courier New" panose="02070309020205020404" pitchFamily="49" charset="0"/>
              <a:buChar char="o"/>
              <a:defRPr/>
            </a:pPr>
            <a:r>
              <a:rPr lang="en-US" altLang="en-US" sz="2000" dirty="0">
                <a:solidFill>
                  <a:srgbClr val="000066"/>
                </a:solidFill>
              </a:rPr>
              <a:t>When information received or video is recorded (e.g., council meetings), provide clear notice about how it will be published; manage expectations </a:t>
            </a:r>
          </a:p>
          <a:p>
            <a:pPr marL="342900" indent="-342900" algn="l" eaLnBrk="1" hangingPunct="1">
              <a:buFont typeface="Arial" panose="020B0604020202020204" pitchFamily="34" charset="0"/>
              <a:buChar char="•"/>
              <a:defRPr/>
            </a:pPr>
            <a:r>
              <a:rPr lang="en-US" altLang="en-US" sz="2000" b="1" dirty="0">
                <a:solidFill>
                  <a:srgbClr val="002060"/>
                </a:solidFill>
              </a:rPr>
              <a:t>Redaction</a:t>
            </a:r>
          </a:p>
          <a:p>
            <a:pPr marL="800100" lvl="1" indent="-342900" algn="l" eaLnBrk="1" hangingPunct="1">
              <a:buFont typeface="Courier New" panose="02070309020205020404" pitchFamily="49" charset="0"/>
              <a:buChar char="o"/>
              <a:defRPr/>
            </a:pPr>
            <a:r>
              <a:rPr lang="en-US" altLang="en-US" sz="2000" dirty="0">
                <a:solidFill>
                  <a:srgbClr val="002060"/>
                </a:solidFill>
              </a:rPr>
              <a:t>Develop a process where individuals can have their information redacted in certain circumstances; remove unnecessary information</a:t>
            </a:r>
          </a:p>
          <a:p>
            <a:pPr marL="347663" lvl="1" indent="-342900" algn="l" eaLnBrk="1" hangingPunct="1">
              <a:buFont typeface="Arial" panose="020B0604020202020204" pitchFamily="34" charset="0"/>
              <a:buChar char="•"/>
              <a:defRPr/>
            </a:pPr>
            <a:r>
              <a:rPr lang="en-US" altLang="en-US" sz="2000" b="1" dirty="0">
                <a:solidFill>
                  <a:srgbClr val="002060"/>
                </a:solidFill>
              </a:rPr>
              <a:t>Data minimization</a:t>
            </a:r>
          </a:p>
          <a:p>
            <a:pPr marL="804863" lvl="2" indent="-342900" algn="l" eaLnBrk="1" hangingPunct="1">
              <a:buFont typeface="Courier New" panose="02070309020205020404" pitchFamily="49" charset="0"/>
              <a:buChar char="o"/>
              <a:defRPr/>
            </a:pPr>
            <a:r>
              <a:rPr lang="en-US" altLang="en-US" sz="2000" dirty="0">
                <a:solidFill>
                  <a:srgbClr val="002060"/>
                </a:solidFill>
              </a:rPr>
              <a:t>Request and store only as much personal information as is necessary</a:t>
            </a:r>
          </a:p>
          <a:p>
            <a:pPr marL="344488" lvl="2" indent="-342900" algn="l" eaLnBrk="1" hangingPunct="1">
              <a:buFont typeface="Arial" panose="020B0604020202020204" pitchFamily="34" charset="0"/>
              <a:buChar char="•"/>
              <a:defRPr/>
            </a:pPr>
            <a:r>
              <a:rPr lang="en-US" altLang="en-US" sz="2000" b="1" dirty="0">
                <a:solidFill>
                  <a:srgbClr val="002060"/>
                </a:solidFill>
              </a:rPr>
              <a:t>Technological measures to limit searchability</a:t>
            </a:r>
          </a:p>
          <a:p>
            <a:pPr marL="801688" lvl="3" indent="-342900" algn="l" eaLnBrk="1" hangingPunct="1">
              <a:buFont typeface="Courier New" panose="02070309020205020404" pitchFamily="49" charset="0"/>
              <a:buChar char="o"/>
              <a:defRPr/>
            </a:pPr>
            <a:r>
              <a:rPr lang="en-US" altLang="en-US" sz="2000" dirty="0">
                <a:solidFill>
                  <a:srgbClr val="002060"/>
                </a:solidFill>
              </a:rPr>
              <a:t>e.g., robot exclusion protocols, images instead of text</a:t>
            </a:r>
          </a:p>
          <a:p>
            <a:pPr algn="l" eaLnBrk="1" hangingPunct="1">
              <a:defRPr/>
            </a:pPr>
            <a:endParaRPr lang="en-US" altLang="en-US" dirty="0">
              <a:solidFill>
                <a:srgbClr val="000066"/>
              </a:solidFill>
            </a:endParaRPr>
          </a:p>
          <a:p>
            <a:pPr marL="342900" indent="-342900" algn="l" eaLnBrk="1" hangingPunct="1">
              <a:buFont typeface="Arial" pitchFamily="34" charset="0"/>
              <a:buChar char="•"/>
              <a:defRPr/>
            </a:pPr>
            <a:endParaRPr lang="en-US" altLang="en-US" dirty="0">
              <a:solidFill>
                <a:srgbClr val="000066"/>
              </a:solidFill>
            </a:endParaRPr>
          </a:p>
          <a:p>
            <a:pPr algn="l" eaLnBrk="1" hangingPunct="1">
              <a:defRPr/>
            </a:pPr>
            <a:r>
              <a:rPr lang="en-US" altLang="en-US" dirty="0">
                <a:solidFill>
                  <a:srgbClr val="000066"/>
                </a:solidFill>
              </a:rPr>
              <a:t> </a:t>
            </a:r>
          </a:p>
        </p:txBody>
      </p:sp>
      <p:sp>
        <p:nvSpPr>
          <p:cNvPr id="30723" name="Title 2"/>
          <p:cNvSpPr>
            <a:spLocks noGrp="1"/>
          </p:cNvSpPr>
          <p:nvPr>
            <p:ph type="ctrTitle"/>
          </p:nvPr>
        </p:nvSpPr>
        <p:spPr>
          <a:xfrm>
            <a:off x="0" y="-1"/>
            <a:ext cx="9144000" cy="1628775"/>
          </a:xfrm>
        </p:spPr>
        <p:txBody>
          <a:bodyPr/>
          <a:lstStyle/>
          <a:p>
            <a:pPr eaLnBrk="1" hangingPunct="1"/>
            <a:r>
              <a:rPr lang="en-US" altLang="en-US" sz="4000" dirty="0"/>
              <a:t>Publishing on the Internet</a:t>
            </a:r>
            <a:br>
              <a:rPr lang="en-US" altLang="en-US" sz="4000" dirty="0"/>
            </a:br>
            <a:r>
              <a:rPr lang="en-US" altLang="en-US" sz="4000" dirty="0"/>
              <a:t>IPC Guidance</a:t>
            </a:r>
          </a:p>
        </p:txBody>
      </p:sp>
    </p:spTree>
    <p:extLst>
      <p:ext uri="{BB962C8B-B14F-4D97-AF65-F5344CB8AC3E}">
        <p14:creationId xmlns:p14="http://schemas.microsoft.com/office/powerpoint/2010/main" val="1895896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
          <p:cNvSpPr>
            <a:spLocks noGrp="1"/>
          </p:cNvSpPr>
          <p:nvPr>
            <p:ph type="subTitle" idx="1"/>
          </p:nvPr>
        </p:nvSpPr>
        <p:spPr>
          <a:xfrm>
            <a:off x="395288" y="1371600"/>
            <a:ext cx="8353425" cy="4419600"/>
          </a:xfrm>
        </p:spPr>
        <p:txBody>
          <a:bodyPr/>
          <a:lstStyle/>
          <a:p>
            <a:pPr algn="l" eaLnBrk="1" hangingPunct="1">
              <a:spcBef>
                <a:spcPts val="600"/>
              </a:spcBef>
              <a:defRPr/>
            </a:pPr>
            <a:r>
              <a:rPr lang="en-US" altLang="en-US" b="1" dirty="0">
                <a:solidFill>
                  <a:srgbClr val="000066"/>
                </a:solidFill>
              </a:rPr>
              <a:t>Privacy Complaint Report MC13-67</a:t>
            </a:r>
          </a:p>
          <a:p>
            <a:pPr marL="342900" indent="-342900" algn="l" eaLnBrk="1" hangingPunct="1">
              <a:spcBef>
                <a:spcPts val="600"/>
              </a:spcBef>
              <a:buFont typeface="Arial" pitchFamily="34" charset="0"/>
              <a:buChar char="•"/>
              <a:defRPr/>
            </a:pPr>
            <a:r>
              <a:rPr lang="en-US" altLang="en-US" dirty="0">
                <a:solidFill>
                  <a:srgbClr val="000066"/>
                </a:solidFill>
              </a:rPr>
              <a:t>A complaint was received about a municipality’s online publication of </a:t>
            </a:r>
            <a:r>
              <a:rPr lang="en-US" altLang="en-US" b="1" dirty="0">
                <a:solidFill>
                  <a:srgbClr val="000066"/>
                </a:solidFill>
              </a:rPr>
              <a:t>personal information </a:t>
            </a:r>
            <a:r>
              <a:rPr lang="en-US" altLang="en-US" dirty="0">
                <a:solidFill>
                  <a:srgbClr val="000066"/>
                </a:solidFill>
              </a:rPr>
              <a:t>collected as part of a minor variance application</a:t>
            </a:r>
          </a:p>
          <a:p>
            <a:pPr marL="342900" indent="-342900" algn="l" eaLnBrk="1" hangingPunct="1">
              <a:spcBef>
                <a:spcPts val="600"/>
              </a:spcBef>
              <a:buFont typeface="Arial" pitchFamily="34" charset="0"/>
              <a:buChar char="•"/>
              <a:defRPr/>
            </a:pPr>
            <a:r>
              <a:rPr lang="en-US" altLang="en-US" dirty="0">
                <a:solidFill>
                  <a:srgbClr val="000066"/>
                </a:solidFill>
              </a:rPr>
              <a:t>IPC found that the publication of this information was </a:t>
            </a:r>
            <a:r>
              <a:rPr lang="en-US" altLang="en-US" b="1" dirty="0">
                <a:solidFill>
                  <a:srgbClr val="000066"/>
                </a:solidFill>
              </a:rPr>
              <a:t>not in contravention </a:t>
            </a:r>
            <a:r>
              <a:rPr lang="en-US" altLang="en-US" dirty="0">
                <a:solidFill>
                  <a:srgbClr val="000066"/>
                </a:solidFill>
              </a:rPr>
              <a:t>of the </a:t>
            </a:r>
            <a:r>
              <a:rPr lang="en-US" altLang="en-US" i="1" dirty="0">
                <a:solidFill>
                  <a:srgbClr val="000066"/>
                </a:solidFill>
              </a:rPr>
              <a:t>MFIPPA</a:t>
            </a:r>
            <a:r>
              <a:rPr lang="en-US" altLang="en-US" dirty="0">
                <a:solidFill>
                  <a:srgbClr val="000066"/>
                </a:solidFill>
              </a:rPr>
              <a:t> because the published information was required to be made publicly available under the </a:t>
            </a:r>
            <a:r>
              <a:rPr lang="en-US" altLang="en-US" i="1" dirty="0">
                <a:solidFill>
                  <a:srgbClr val="000066"/>
                </a:solidFill>
              </a:rPr>
              <a:t>Planning Act</a:t>
            </a:r>
            <a:endParaRPr lang="en-US" altLang="en-US" dirty="0">
              <a:solidFill>
                <a:srgbClr val="000066"/>
              </a:solidFill>
            </a:endParaRPr>
          </a:p>
          <a:p>
            <a:pPr marL="342900" indent="-342900" algn="l" eaLnBrk="1" hangingPunct="1">
              <a:spcBef>
                <a:spcPts val="600"/>
              </a:spcBef>
              <a:buFont typeface="Arial" pitchFamily="34" charset="0"/>
              <a:buChar char="•"/>
              <a:defRPr/>
            </a:pPr>
            <a:r>
              <a:rPr lang="en-US" altLang="en-US" dirty="0">
                <a:solidFill>
                  <a:srgbClr val="000066"/>
                </a:solidFill>
              </a:rPr>
              <a:t>IPC, however, recommended that t</a:t>
            </a:r>
            <a:r>
              <a:rPr lang="en-US" dirty="0">
                <a:solidFill>
                  <a:srgbClr val="000066"/>
                </a:solidFill>
              </a:rPr>
              <a:t>he City consider implementing privacy protective measures that obscure this type of information from search engines and automated agents</a:t>
            </a:r>
            <a:endParaRPr lang="en-US" altLang="en-US" dirty="0">
              <a:solidFill>
                <a:srgbClr val="000066"/>
              </a:solidFill>
            </a:endParaRPr>
          </a:p>
          <a:p>
            <a:pPr algn="l" eaLnBrk="1" hangingPunct="1">
              <a:defRPr/>
            </a:pPr>
            <a:endParaRPr lang="en-US" altLang="en-US" sz="2800" dirty="0">
              <a:solidFill>
                <a:srgbClr val="000066"/>
              </a:solidFill>
            </a:endParaRPr>
          </a:p>
          <a:p>
            <a:pPr algn="l" eaLnBrk="1" hangingPunct="1">
              <a:defRPr/>
            </a:pPr>
            <a:endParaRPr lang="en-US" altLang="en-US" sz="2000" dirty="0">
              <a:solidFill>
                <a:srgbClr val="000066"/>
              </a:solidFill>
            </a:endParaRPr>
          </a:p>
          <a:p>
            <a:pPr algn="l" eaLnBrk="1" hangingPunct="1">
              <a:defRPr/>
            </a:pPr>
            <a:endParaRPr lang="en-US" altLang="en-US" sz="2000" dirty="0">
              <a:solidFill>
                <a:srgbClr val="000066"/>
              </a:solidFill>
            </a:endParaRPr>
          </a:p>
        </p:txBody>
      </p:sp>
      <p:sp>
        <p:nvSpPr>
          <p:cNvPr id="28675" name="Title 2"/>
          <p:cNvSpPr>
            <a:spLocks noGrp="1"/>
          </p:cNvSpPr>
          <p:nvPr>
            <p:ph type="ctrTitle"/>
          </p:nvPr>
        </p:nvSpPr>
        <p:spPr>
          <a:xfrm>
            <a:off x="0" y="-1"/>
            <a:ext cx="9144000" cy="1600201"/>
          </a:xfrm>
        </p:spPr>
        <p:txBody>
          <a:bodyPr/>
          <a:lstStyle/>
          <a:p>
            <a:pPr eaLnBrk="1" hangingPunct="1"/>
            <a:r>
              <a:rPr lang="en-US" altLang="en-US" dirty="0"/>
              <a:t>Example: Publishing on the Internet</a:t>
            </a:r>
          </a:p>
        </p:txBody>
      </p:sp>
    </p:spTree>
    <p:extLst>
      <p:ext uri="{BB962C8B-B14F-4D97-AF65-F5344CB8AC3E}">
        <p14:creationId xmlns:p14="http://schemas.microsoft.com/office/powerpoint/2010/main" val="3448724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1312863"/>
          </a:xfrm>
        </p:spPr>
        <p:txBody>
          <a:bodyPr/>
          <a:lstStyle/>
          <a:p>
            <a:r>
              <a:rPr lang="en-CA" dirty="0"/>
              <a:t>Example: Publishing on the Internet</a:t>
            </a:r>
            <a:endParaRPr lang="en-US" dirty="0"/>
          </a:p>
        </p:txBody>
      </p:sp>
      <p:sp>
        <p:nvSpPr>
          <p:cNvPr id="3" name="Content Placeholder 2"/>
          <p:cNvSpPr>
            <a:spLocks noGrp="1"/>
          </p:cNvSpPr>
          <p:nvPr>
            <p:ph idx="1"/>
          </p:nvPr>
        </p:nvSpPr>
        <p:spPr>
          <a:xfrm>
            <a:off x="250825" y="1295400"/>
            <a:ext cx="8672513" cy="4635500"/>
          </a:xfrm>
        </p:spPr>
        <p:txBody>
          <a:bodyPr/>
          <a:lstStyle/>
          <a:p>
            <a:r>
              <a:rPr lang="en-CA" dirty="0" smtClean="0"/>
              <a:t>Complainant </a:t>
            </a:r>
            <a:r>
              <a:rPr lang="en-CA" dirty="0"/>
              <a:t>was a member of a profession regulated by </a:t>
            </a:r>
            <a:r>
              <a:rPr lang="en-CA" dirty="0" smtClean="0"/>
              <a:t>an administrative tribunal. As </a:t>
            </a:r>
            <a:r>
              <a:rPr lang="en-CA" dirty="0"/>
              <a:t>a result of a complaint about </a:t>
            </a:r>
            <a:r>
              <a:rPr lang="en-CA" dirty="0" smtClean="0"/>
              <a:t>him, </a:t>
            </a:r>
            <a:r>
              <a:rPr lang="en-CA" dirty="0"/>
              <a:t>the tribunal initiated a proceeding, concluding that the complainant had breached his professional duties, and imposed a lifetime ban on practicing within his </a:t>
            </a:r>
            <a:r>
              <a:rPr lang="en-CA" dirty="0" smtClean="0"/>
              <a:t>profession.</a:t>
            </a:r>
          </a:p>
          <a:p>
            <a:r>
              <a:rPr lang="en-CA" dirty="0"/>
              <a:t>Complainant alleged that </a:t>
            </a:r>
            <a:r>
              <a:rPr lang="en-CA" b="1" dirty="0"/>
              <a:t>internet publication </a:t>
            </a:r>
            <a:r>
              <a:rPr lang="en-CA" dirty="0"/>
              <a:t>of </a:t>
            </a:r>
            <a:r>
              <a:rPr lang="en-CA" dirty="0" smtClean="0"/>
              <a:t>the </a:t>
            </a:r>
            <a:r>
              <a:rPr lang="en-CA" dirty="0"/>
              <a:t>tribunal’s decision was a violation of his </a:t>
            </a:r>
            <a:r>
              <a:rPr lang="en-CA" dirty="0" smtClean="0"/>
              <a:t>privacy.</a:t>
            </a:r>
            <a:endParaRPr lang="en-CA" dirty="0"/>
          </a:p>
          <a:p>
            <a:r>
              <a:rPr lang="en-CA" dirty="0" smtClean="0"/>
              <a:t>IPC </a:t>
            </a:r>
            <a:r>
              <a:rPr lang="en-CA" b="1" dirty="0" smtClean="0"/>
              <a:t>dismissed</a:t>
            </a:r>
            <a:r>
              <a:rPr lang="en-CA" dirty="0" smtClean="0"/>
              <a:t> the complaint at </a:t>
            </a:r>
            <a:r>
              <a:rPr lang="en-CA" dirty="0"/>
              <a:t>the intake </a:t>
            </a:r>
            <a:r>
              <a:rPr lang="en-CA" dirty="0" smtClean="0"/>
              <a:t>stage:</a:t>
            </a:r>
          </a:p>
          <a:p>
            <a:pPr lvl="1"/>
            <a:r>
              <a:rPr lang="en-CA" dirty="0" smtClean="0"/>
              <a:t>Tribunal had </a:t>
            </a:r>
            <a:r>
              <a:rPr lang="en-CA" dirty="0"/>
              <a:t>the authority to investigate and impose </a:t>
            </a:r>
            <a:r>
              <a:rPr lang="en-CA" dirty="0" smtClean="0"/>
              <a:t>sanctions</a:t>
            </a:r>
          </a:p>
          <a:p>
            <a:pPr lvl="1"/>
            <a:r>
              <a:rPr lang="en-CA" dirty="0" smtClean="0"/>
              <a:t>Continuing </a:t>
            </a:r>
            <a:r>
              <a:rPr lang="en-CA" dirty="0"/>
              <a:t>publication of the information about the complainant was consistent with the purpose for which it was collected, and </a:t>
            </a:r>
            <a:r>
              <a:rPr lang="en-CA" b="1" dirty="0"/>
              <a:t>not a breach of </a:t>
            </a:r>
            <a:r>
              <a:rPr lang="en-CA" b="1" i="1" dirty="0" smtClean="0"/>
              <a:t>FIPPA</a:t>
            </a:r>
            <a:r>
              <a:rPr lang="en-CA" b="1" dirty="0" smtClean="0"/>
              <a:t> </a:t>
            </a:r>
            <a:endParaRPr lang="en-US" b="1" dirty="0"/>
          </a:p>
          <a:p>
            <a:endParaRPr lang="en-US" dirty="0"/>
          </a:p>
        </p:txBody>
      </p:sp>
    </p:spTree>
    <p:extLst>
      <p:ext uri="{BB962C8B-B14F-4D97-AF65-F5344CB8AC3E}">
        <p14:creationId xmlns:p14="http://schemas.microsoft.com/office/powerpoint/2010/main" val="2043692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1"/>
          <p:cNvSpPr>
            <a:spLocks noGrp="1"/>
          </p:cNvSpPr>
          <p:nvPr>
            <p:ph type="subTitle" idx="1"/>
          </p:nvPr>
        </p:nvSpPr>
        <p:spPr>
          <a:xfrm>
            <a:off x="3810000" y="1447800"/>
            <a:ext cx="4799013" cy="3973513"/>
          </a:xfrm>
        </p:spPr>
        <p:txBody>
          <a:bodyPr/>
          <a:lstStyle/>
          <a:p>
            <a:pPr marL="342900" indent="-342900" algn="l" eaLnBrk="1" hangingPunct="1">
              <a:spcBef>
                <a:spcPts val="600"/>
              </a:spcBef>
              <a:buFont typeface="Arial" charset="0"/>
              <a:buChar char="•"/>
            </a:pPr>
            <a:r>
              <a:rPr lang="en-US" altLang="en-US" dirty="0" smtClean="0">
                <a:solidFill>
                  <a:srgbClr val="000066"/>
                </a:solidFill>
              </a:rPr>
              <a:t>IPC published video surveillance guidelines in 2015 </a:t>
            </a:r>
          </a:p>
          <a:p>
            <a:pPr marL="342900" indent="-342900" algn="l" eaLnBrk="1" hangingPunct="1">
              <a:spcBef>
                <a:spcPts val="600"/>
              </a:spcBef>
              <a:buFont typeface="Arial" charset="0"/>
              <a:buChar char="•"/>
            </a:pPr>
            <a:r>
              <a:rPr lang="en-US" altLang="en-US" dirty="0" smtClean="0">
                <a:solidFill>
                  <a:srgbClr val="000066"/>
                </a:solidFill>
              </a:rPr>
              <a:t>This guide consolidates previous advice provided by the IPC and presents new issues and factors to consider, including </a:t>
            </a:r>
            <a:r>
              <a:rPr lang="en-US" altLang="en-US" b="1" dirty="0" smtClean="0">
                <a:solidFill>
                  <a:srgbClr val="000066"/>
                </a:solidFill>
              </a:rPr>
              <a:t>retention periods</a:t>
            </a:r>
            <a:r>
              <a:rPr lang="en-US" altLang="en-US" dirty="0" smtClean="0">
                <a:solidFill>
                  <a:srgbClr val="000066"/>
                </a:solidFill>
              </a:rPr>
              <a:t> and </a:t>
            </a:r>
            <a:r>
              <a:rPr lang="en-US" altLang="en-US" b="1" dirty="0" smtClean="0">
                <a:solidFill>
                  <a:srgbClr val="000066"/>
                </a:solidFill>
              </a:rPr>
              <a:t>notices of collection</a:t>
            </a:r>
            <a:endParaRPr lang="en-US" altLang="en-US" dirty="0" smtClean="0">
              <a:solidFill>
                <a:srgbClr val="000066"/>
              </a:solidFill>
            </a:endParaRPr>
          </a:p>
          <a:p>
            <a:pPr marL="342900" indent="-342900" algn="l" eaLnBrk="1" hangingPunct="1">
              <a:spcBef>
                <a:spcPts val="600"/>
              </a:spcBef>
              <a:buFont typeface="Arial" charset="0"/>
              <a:buChar char="•"/>
            </a:pPr>
            <a:r>
              <a:rPr lang="en-US" altLang="en-US" dirty="0" smtClean="0">
                <a:solidFill>
                  <a:srgbClr val="000066"/>
                </a:solidFill>
              </a:rPr>
              <a:t>It also provides </a:t>
            </a:r>
            <a:r>
              <a:rPr lang="en-US" altLang="en-US" b="1" dirty="0" smtClean="0">
                <a:solidFill>
                  <a:srgbClr val="000066"/>
                </a:solidFill>
              </a:rPr>
              <a:t>key messages </a:t>
            </a:r>
            <a:r>
              <a:rPr lang="en-US" altLang="en-US" dirty="0" smtClean="0">
                <a:solidFill>
                  <a:srgbClr val="000066"/>
                </a:solidFill>
              </a:rPr>
              <a:t>and </a:t>
            </a:r>
            <a:r>
              <a:rPr lang="en-US" altLang="en-US" b="1" dirty="0" smtClean="0">
                <a:solidFill>
                  <a:srgbClr val="000066"/>
                </a:solidFill>
              </a:rPr>
              <a:t>examples</a:t>
            </a:r>
            <a:r>
              <a:rPr lang="en-US" altLang="en-US" dirty="0" smtClean="0">
                <a:solidFill>
                  <a:srgbClr val="000066"/>
                </a:solidFill>
              </a:rPr>
              <a:t> for clarity</a:t>
            </a:r>
          </a:p>
        </p:txBody>
      </p:sp>
      <p:sp>
        <p:nvSpPr>
          <p:cNvPr id="33795" name="Title 2"/>
          <p:cNvSpPr>
            <a:spLocks noGrp="1"/>
          </p:cNvSpPr>
          <p:nvPr>
            <p:ph type="ctrTitle"/>
          </p:nvPr>
        </p:nvSpPr>
        <p:spPr>
          <a:xfrm>
            <a:off x="0" y="0"/>
            <a:ext cx="9144000" cy="1470025"/>
          </a:xfrm>
        </p:spPr>
        <p:txBody>
          <a:bodyPr/>
          <a:lstStyle/>
          <a:p>
            <a:pPr eaLnBrk="1" hangingPunct="1"/>
            <a:r>
              <a:rPr lang="en-US" altLang="en-US" dirty="0" smtClean="0"/>
              <a:t>Video Surveillance Guidelines</a:t>
            </a:r>
          </a:p>
        </p:txBody>
      </p:sp>
      <p:pic>
        <p:nvPicPr>
          <p:cNvPr id="3379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455738"/>
            <a:ext cx="3441700" cy="4452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75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CA" dirty="0"/>
          </a:p>
          <a:p>
            <a:pPr eaLnBrk="1" hangingPunct="1">
              <a:defRPr/>
            </a:pPr>
            <a:endParaRPr lang="en-US" dirty="0"/>
          </a:p>
          <a:p>
            <a:pPr eaLnBrk="1" hangingPunct="1">
              <a:defRPr/>
            </a:pPr>
            <a:endParaRPr lang="en-US" dirty="0">
              <a:latin typeface="Times New Roman" pitchFamily="18" charset="0"/>
            </a:endParaRPr>
          </a:p>
        </p:txBody>
      </p:sp>
      <p:sp>
        <p:nvSpPr>
          <p:cNvPr id="1536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dirty="0"/>
          </a:p>
          <a:p>
            <a:pPr eaLnBrk="1" hangingPunct="1">
              <a:defRPr/>
            </a:pPr>
            <a:endParaRPr lang="en-US" dirty="0"/>
          </a:p>
          <a:p>
            <a:pPr eaLnBrk="1" hangingPunct="1">
              <a:defRPr/>
            </a:pPr>
            <a:endParaRPr lang="en-US" dirty="0"/>
          </a:p>
        </p:txBody>
      </p:sp>
      <p:sp>
        <p:nvSpPr>
          <p:cNvPr id="15364" name="Rectangle 2"/>
          <p:cNvSpPr>
            <a:spLocks noGrp="1" noChangeArrowheads="1"/>
          </p:cNvSpPr>
          <p:nvPr>
            <p:ph type="title"/>
          </p:nvPr>
        </p:nvSpPr>
        <p:spPr>
          <a:xfrm>
            <a:off x="0" y="0"/>
            <a:ext cx="9144000" cy="1104900"/>
          </a:xfrm>
        </p:spPr>
        <p:txBody>
          <a:bodyPr/>
          <a:lstStyle/>
          <a:p>
            <a:pPr eaLnBrk="1" hangingPunct="1"/>
            <a:r>
              <a:rPr lang="en-CA" altLang="en-US" sz="4000" dirty="0"/>
              <a:t>The Three Acts</a:t>
            </a:r>
            <a:endParaRPr lang="en-US" altLang="en-US" sz="4000" dirty="0"/>
          </a:p>
        </p:txBody>
      </p:sp>
      <p:sp>
        <p:nvSpPr>
          <p:cNvPr id="4101" name="Rectangle 5"/>
          <p:cNvSpPr>
            <a:spLocks noChangeArrowheads="1"/>
          </p:cNvSpPr>
          <p:nvPr/>
        </p:nvSpPr>
        <p:spPr bwMode="auto">
          <a:xfrm>
            <a:off x="250825" y="1844675"/>
            <a:ext cx="85883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68288" indent="-268288">
              <a:spcBef>
                <a:spcPts val="600"/>
              </a:spcBef>
              <a:buFont typeface="Arial" pitchFamily="34" charset="0"/>
              <a:buChar char="•"/>
              <a:defRPr/>
            </a:pPr>
            <a:r>
              <a:rPr lang="en-US" sz="3200" i="1" dirty="0">
                <a:solidFill>
                  <a:srgbClr val="000066"/>
                </a:solidFill>
                <a:latin typeface="+mn-lt"/>
              </a:rPr>
              <a:t>Freedom of Information and Protection of Privacy Act (</a:t>
            </a:r>
            <a:r>
              <a:rPr lang="en-US" sz="3200" b="1" i="1" dirty="0">
                <a:solidFill>
                  <a:srgbClr val="000066"/>
                </a:solidFill>
                <a:latin typeface="+mn-lt"/>
              </a:rPr>
              <a:t>FIPPA</a:t>
            </a:r>
            <a:r>
              <a:rPr lang="en-US" sz="3200" i="1" dirty="0">
                <a:solidFill>
                  <a:srgbClr val="000066"/>
                </a:solidFill>
                <a:latin typeface="+mn-lt"/>
              </a:rPr>
              <a:t>)</a:t>
            </a:r>
          </a:p>
          <a:p>
            <a:pPr marL="268288" indent="-268288">
              <a:spcBef>
                <a:spcPts val="600"/>
              </a:spcBef>
              <a:buFont typeface="Arial" pitchFamily="34" charset="0"/>
              <a:buChar char="•"/>
              <a:defRPr/>
            </a:pPr>
            <a:r>
              <a:rPr lang="en-US" sz="3200" i="1" dirty="0">
                <a:solidFill>
                  <a:srgbClr val="000066"/>
                </a:solidFill>
                <a:latin typeface="+mn-lt"/>
              </a:rPr>
              <a:t>Municipal Freedom of Information and Protection of Privacy Act (</a:t>
            </a:r>
            <a:r>
              <a:rPr lang="en-US" sz="3200" b="1" i="1" dirty="0">
                <a:solidFill>
                  <a:srgbClr val="000066"/>
                </a:solidFill>
                <a:latin typeface="+mn-lt"/>
              </a:rPr>
              <a:t>MFIPPA</a:t>
            </a:r>
            <a:r>
              <a:rPr lang="en-US" sz="3200" i="1" dirty="0">
                <a:solidFill>
                  <a:srgbClr val="000066"/>
                </a:solidFill>
                <a:latin typeface="+mn-lt"/>
              </a:rPr>
              <a:t>)</a:t>
            </a:r>
            <a:endParaRPr lang="en-US" sz="3200" i="1" dirty="0">
              <a:solidFill>
                <a:srgbClr val="000066"/>
              </a:solidFill>
              <a:latin typeface="+mn-lt"/>
              <a:cs typeface="Arial" pitchFamily="34" charset="0"/>
            </a:endParaRPr>
          </a:p>
          <a:p>
            <a:pPr marL="268288" indent="-268288">
              <a:spcBef>
                <a:spcPts val="600"/>
              </a:spcBef>
              <a:buFont typeface="Arial" pitchFamily="34" charset="0"/>
              <a:buChar char="•"/>
              <a:defRPr/>
            </a:pPr>
            <a:r>
              <a:rPr lang="en-CA" sz="3200" i="1" dirty="0">
                <a:solidFill>
                  <a:srgbClr val="000066"/>
                </a:solidFill>
                <a:latin typeface="+mn-lt"/>
                <a:cs typeface="Arial" pitchFamily="34" charset="0"/>
              </a:rPr>
              <a:t>Personal Health Information Protection Act (</a:t>
            </a:r>
            <a:r>
              <a:rPr lang="en-CA" sz="3200" b="1" i="1" dirty="0">
                <a:solidFill>
                  <a:srgbClr val="000066"/>
                </a:solidFill>
                <a:latin typeface="+mn-lt"/>
                <a:cs typeface="Arial" pitchFamily="34" charset="0"/>
              </a:rPr>
              <a:t>PHIPA</a:t>
            </a:r>
            <a:r>
              <a:rPr lang="en-CA" sz="3200" i="1" dirty="0">
                <a:solidFill>
                  <a:srgbClr val="000066"/>
                </a:solidFill>
                <a:latin typeface="+mn-lt"/>
                <a:cs typeface="Arial" pitchFamily="34" charset="0"/>
              </a:rPr>
              <a:t>)</a:t>
            </a:r>
            <a:endParaRPr lang="en-US" sz="3200" i="1" dirty="0">
              <a:solidFill>
                <a:srgbClr val="000066"/>
              </a:solidFill>
              <a:latin typeface="+mn-lt"/>
              <a:cs typeface="Arial" pitchFamily="34" charset="0"/>
            </a:endParaRPr>
          </a:p>
        </p:txBody>
      </p:sp>
      <p:sp>
        <p:nvSpPr>
          <p:cNvPr id="4102" name="Rectangle 6"/>
          <p:cNvSpPr>
            <a:spLocks noChangeArrowheads="1"/>
          </p:cNvSpPr>
          <p:nvPr/>
        </p:nvSpPr>
        <p:spPr bwMode="auto">
          <a:xfrm>
            <a:off x="312738" y="1104900"/>
            <a:ext cx="60991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dirty="0">
                <a:solidFill>
                  <a:srgbClr val="000066"/>
                </a:solidFill>
                <a:latin typeface="+mj-lt"/>
                <a:cs typeface="Arial" pitchFamily="34" charset="0"/>
              </a:rPr>
              <a:t>The IPC oversees compliance with:</a:t>
            </a:r>
          </a:p>
        </p:txBody>
      </p:sp>
    </p:spTree>
    <p:extLst>
      <p:ext uri="{BB962C8B-B14F-4D97-AF65-F5344CB8AC3E}">
        <p14:creationId xmlns:p14="http://schemas.microsoft.com/office/powerpoint/2010/main" val="4151645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Surveillance Guidelines </a:t>
            </a:r>
            <a:endParaRPr lang="en-US" dirty="0"/>
          </a:p>
        </p:txBody>
      </p:sp>
      <p:sp>
        <p:nvSpPr>
          <p:cNvPr id="3" name="Content Placeholder 2"/>
          <p:cNvSpPr>
            <a:spLocks noGrp="1"/>
          </p:cNvSpPr>
          <p:nvPr>
            <p:ph idx="1"/>
          </p:nvPr>
        </p:nvSpPr>
        <p:spPr>
          <a:xfrm>
            <a:off x="235743" y="990600"/>
            <a:ext cx="8672513" cy="4467225"/>
          </a:xfrm>
        </p:spPr>
        <p:txBody>
          <a:bodyPr/>
          <a:lstStyle/>
          <a:p>
            <a:pPr>
              <a:spcBef>
                <a:spcPts val="600"/>
              </a:spcBef>
            </a:pPr>
            <a:r>
              <a:rPr lang="en-US" altLang="en-US" dirty="0"/>
              <a:t>Best practices for municipalities implementing a video surveillance program include:</a:t>
            </a:r>
          </a:p>
          <a:p>
            <a:pPr lvl="1">
              <a:spcBef>
                <a:spcPts val="600"/>
              </a:spcBef>
            </a:pPr>
            <a:r>
              <a:rPr lang="en-US" altLang="en-US" dirty="0"/>
              <a:t>Consulting your </a:t>
            </a:r>
            <a:r>
              <a:rPr lang="en-US" altLang="en-US" b="1" dirty="0"/>
              <a:t>Freedom of Information and Privacy Coordinator</a:t>
            </a:r>
            <a:r>
              <a:rPr lang="en-US" altLang="en-US" dirty="0"/>
              <a:t> and the public</a:t>
            </a:r>
          </a:p>
          <a:p>
            <a:pPr lvl="1">
              <a:spcBef>
                <a:spcPts val="600"/>
              </a:spcBef>
            </a:pPr>
            <a:r>
              <a:rPr lang="en-US" altLang="en-US" dirty="0" smtClean="0"/>
              <a:t>Conducting a </a:t>
            </a:r>
            <a:r>
              <a:rPr lang="en-US" altLang="en-US" b="1" dirty="0" smtClean="0"/>
              <a:t>privacy impact assessment </a:t>
            </a:r>
            <a:r>
              <a:rPr lang="en-US" altLang="en-US" dirty="0" smtClean="0"/>
              <a:t>(PIA)</a:t>
            </a:r>
          </a:p>
          <a:p>
            <a:pPr lvl="1">
              <a:spcBef>
                <a:spcPts val="600"/>
              </a:spcBef>
            </a:pPr>
            <a:r>
              <a:rPr lang="en-US" altLang="en-US" dirty="0" smtClean="0"/>
              <a:t>Establishing </a:t>
            </a:r>
            <a:r>
              <a:rPr lang="en-US" altLang="en-US" b="1" dirty="0"/>
              <a:t>policies</a:t>
            </a:r>
            <a:r>
              <a:rPr lang="en-US" altLang="en-US" dirty="0"/>
              <a:t> and </a:t>
            </a:r>
            <a:r>
              <a:rPr lang="en-US" altLang="en-US" b="1" dirty="0"/>
              <a:t>procedures</a:t>
            </a:r>
          </a:p>
          <a:p>
            <a:pPr lvl="1">
              <a:spcBef>
                <a:spcPts val="600"/>
              </a:spcBef>
            </a:pPr>
            <a:r>
              <a:rPr lang="en-US" altLang="en-US" dirty="0"/>
              <a:t>Establish a </a:t>
            </a:r>
            <a:r>
              <a:rPr lang="en-US" altLang="en-US" b="1" dirty="0"/>
              <a:t>privacy breach protocol</a:t>
            </a:r>
          </a:p>
          <a:p>
            <a:pPr lvl="1">
              <a:spcBef>
                <a:spcPts val="600"/>
              </a:spcBef>
            </a:pPr>
            <a:r>
              <a:rPr lang="en-US" altLang="en-US" b="1" dirty="0"/>
              <a:t>Training</a:t>
            </a:r>
            <a:r>
              <a:rPr lang="en-US" altLang="en-US" dirty="0"/>
              <a:t> employees</a:t>
            </a:r>
          </a:p>
          <a:p>
            <a:pPr lvl="1">
              <a:spcBef>
                <a:spcPts val="600"/>
              </a:spcBef>
            </a:pPr>
            <a:r>
              <a:rPr lang="en-US" altLang="en-US" b="1" dirty="0"/>
              <a:t>Auditing</a:t>
            </a:r>
            <a:r>
              <a:rPr lang="en-US" altLang="en-US" dirty="0"/>
              <a:t> roles, responsibilities and practices </a:t>
            </a:r>
            <a:endParaRPr lang="en-US" dirty="0" smtClean="0"/>
          </a:p>
          <a:p>
            <a:pPr marL="0" indent="0">
              <a:spcBef>
                <a:spcPts val="600"/>
              </a:spcBef>
              <a:buNone/>
            </a:pPr>
            <a:endParaRPr lang="en-US" dirty="0"/>
          </a:p>
        </p:txBody>
      </p:sp>
    </p:spTree>
    <p:extLst>
      <p:ext uri="{BB962C8B-B14F-4D97-AF65-F5344CB8AC3E}">
        <p14:creationId xmlns:p14="http://schemas.microsoft.com/office/powerpoint/2010/main" val="578741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17463"/>
            <a:ext cx="9144000" cy="1143001"/>
          </a:xfrm>
        </p:spPr>
        <p:txBody>
          <a:bodyPr/>
          <a:lstStyle/>
          <a:p>
            <a:r>
              <a:rPr lang="en-US" altLang="en-US" dirty="0" smtClean="0"/>
              <a:t>Video Surveillance Guidelines</a:t>
            </a:r>
          </a:p>
        </p:txBody>
      </p:sp>
      <p:sp>
        <p:nvSpPr>
          <p:cNvPr id="70659" name="Content Placeholder 2"/>
          <p:cNvSpPr>
            <a:spLocks noGrp="1"/>
          </p:cNvSpPr>
          <p:nvPr>
            <p:ph idx="1"/>
          </p:nvPr>
        </p:nvSpPr>
        <p:spPr>
          <a:xfrm>
            <a:off x="235743" y="1125538"/>
            <a:ext cx="8672513" cy="5445125"/>
          </a:xfrm>
        </p:spPr>
        <p:txBody>
          <a:bodyPr/>
          <a:lstStyle/>
          <a:p>
            <a:pPr>
              <a:spcBef>
                <a:spcPts val="1200"/>
              </a:spcBef>
            </a:pPr>
            <a:r>
              <a:rPr lang="en-US" altLang="en-US" sz="2400" dirty="0" smtClean="0"/>
              <a:t>Municipalities should be prepared to process </a:t>
            </a:r>
            <a:r>
              <a:rPr lang="en-US" altLang="en-US" sz="2400" b="1" dirty="0" smtClean="0"/>
              <a:t>access requests </a:t>
            </a:r>
            <a:r>
              <a:rPr lang="en-US" altLang="en-US" sz="2400" dirty="0" smtClean="0"/>
              <a:t>from the public including developing protocols for the redaction of personal information from the video, where appropriate</a:t>
            </a:r>
          </a:p>
          <a:p>
            <a:pPr>
              <a:spcBef>
                <a:spcPts val="600"/>
              </a:spcBef>
            </a:pPr>
            <a:r>
              <a:rPr lang="en-US" dirty="0"/>
              <a:t>Municipalities may use tools and techniques such as:</a:t>
            </a:r>
          </a:p>
          <a:p>
            <a:pPr lvl="1">
              <a:spcBef>
                <a:spcPts val="600"/>
              </a:spcBef>
            </a:pPr>
            <a:r>
              <a:rPr lang="en-US" dirty="0"/>
              <a:t>Digitizing analogue footage to enable the use of more powerful editing tools,</a:t>
            </a:r>
          </a:p>
          <a:p>
            <a:pPr lvl="1">
              <a:spcBef>
                <a:spcPts val="600"/>
              </a:spcBef>
            </a:pPr>
            <a:r>
              <a:rPr lang="en-US" dirty="0"/>
              <a:t>Blacking out or blurring images of individuals, and</a:t>
            </a:r>
          </a:p>
          <a:p>
            <a:pPr lvl="1">
              <a:spcBef>
                <a:spcPts val="600"/>
              </a:spcBef>
            </a:pPr>
            <a:r>
              <a:rPr lang="en-US" dirty="0"/>
              <a:t>Removing the sound of voices </a:t>
            </a:r>
          </a:p>
          <a:p>
            <a:pPr>
              <a:spcBef>
                <a:spcPts val="1200"/>
              </a:spcBef>
            </a:pPr>
            <a:r>
              <a:rPr lang="en-US" altLang="en-US" sz="2400" dirty="0" smtClean="0"/>
              <a:t>Retention period for unused images should be limited to the amount of time </a:t>
            </a:r>
            <a:r>
              <a:rPr lang="en-US" altLang="en-US" sz="2400" b="1" dirty="0" smtClean="0"/>
              <a:t>reasonably necessary </a:t>
            </a:r>
            <a:r>
              <a:rPr lang="en-US" altLang="en-US" sz="2400" dirty="0" smtClean="0"/>
              <a:t>to discover or report an incident</a:t>
            </a:r>
            <a:endParaRPr lang="en-US" altLang="en-US" sz="1800" dirty="0" smtClean="0"/>
          </a:p>
        </p:txBody>
      </p:sp>
    </p:spTree>
    <p:extLst>
      <p:ext uri="{BB962C8B-B14F-4D97-AF65-F5344CB8AC3E}">
        <p14:creationId xmlns:p14="http://schemas.microsoft.com/office/powerpoint/2010/main" val="2369840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IPC Update</a:t>
            </a:r>
            <a:endParaRPr lang="en-US" sz="4800" dirty="0"/>
          </a:p>
        </p:txBody>
      </p:sp>
    </p:spTree>
    <p:extLst>
      <p:ext uri="{BB962C8B-B14F-4D97-AF65-F5344CB8AC3E}">
        <p14:creationId xmlns:p14="http://schemas.microsoft.com/office/powerpoint/2010/main" val="2411885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t>Recent Work</a:t>
            </a:r>
            <a:r>
              <a:rPr lang="en-CA" sz="4800" dirty="0"/>
              <a:t> </a:t>
            </a:r>
            <a:r>
              <a:rPr lang="en-CA" sz="4800" dirty="0" smtClean="0"/>
              <a:t>on</a:t>
            </a:r>
            <a:br>
              <a:rPr lang="en-CA" sz="4800" dirty="0" smtClean="0"/>
            </a:br>
            <a:r>
              <a:rPr lang="en-CA" sz="4800" dirty="0" smtClean="0"/>
              <a:t>Legislative </a:t>
            </a:r>
            <a:r>
              <a:rPr lang="en-CA" sz="4800" dirty="0"/>
              <a:t>Reform</a:t>
            </a:r>
            <a:endParaRPr lang="en-US" sz="4800" dirty="0"/>
          </a:p>
        </p:txBody>
      </p:sp>
    </p:spTree>
    <p:extLst>
      <p:ext uri="{BB962C8B-B14F-4D97-AF65-F5344CB8AC3E}">
        <p14:creationId xmlns:p14="http://schemas.microsoft.com/office/powerpoint/2010/main" val="831823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3"/>
            <a:ext cx="9144000" cy="1430338"/>
          </a:xfrm>
        </p:spPr>
        <p:txBody>
          <a:bodyPr/>
          <a:lstStyle/>
          <a:p>
            <a:r>
              <a:rPr lang="en-US" dirty="0"/>
              <a:t>Bill 119, Amendments to </a:t>
            </a:r>
            <a:r>
              <a:rPr lang="en-US" i="1" dirty="0"/>
              <a:t>PHIPA</a:t>
            </a:r>
          </a:p>
        </p:txBody>
      </p:sp>
      <p:sp>
        <p:nvSpPr>
          <p:cNvPr id="3" name="Content Placeholder 2"/>
          <p:cNvSpPr>
            <a:spLocks noGrp="1"/>
          </p:cNvSpPr>
          <p:nvPr>
            <p:ph idx="1"/>
          </p:nvPr>
        </p:nvSpPr>
        <p:spPr/>
        <p:txBody>
          <a:bodyPr/>
          <a:lstStyle/>
          <a:p>
            <a:r>
              <a:rPr lang="en-US" dirty="0" smtClean="0"/>
              <a:t>Amendments </a:t>
            </a:r>
            <a:r>
              <a:rPr lang="en-US" dirty="0"/>
              <a:t>that have been proclaimed in force include:</a:t>
            </a:r>
          </a:p>
          <a:p>
            <a:pPr lvl="1"/>
            <a:r>
              <a:rPr lang="en-US" dirty="0"/>
              <a:t>Privacy breaches meeting a threshold must be reported to </a:t>
            </a:r>
            <a:r>
              <a:rPr lang="en-US" dirty="0" smtClean="0"/>
              <a:t>IPC  </a:t>
            </a:r>
            <a:endParaRPr lang="en-US" dirty="0"/>
          </a:p>
          <a:p>
            <a:pPr lvl="1"/>
            <a:r>
              <a:rPr lang="en-US" dirty="0"/>
              <a:t>Threshold on reporting to IPC to be prescribed in regulation</a:t>
            </a:r>
          </a:p>
          <a:p>
            <a:pPr lvl="1"/>
            <a:r>
              <a:rPr lang="en-US" dirty="0"/>
              <a:t>Six month time limit on laying charges under </a:t>
            </a:r>
            <a:r>
              <a:rPr lang="en-US" i="1" dirty="0"/>
              <a:t>PHIPA </a:t>
            </a:r>
            <a:r>
              <a:rPr lang="en-US" dirty="0"/>
              <a:t>removed</a:t>
            </a:r>
          </a:p>
          <a:p>
            <a:pPr lvl="1"/>
            <a:r>
              <a:rPr lang="en-US" dirty="0"/>
              <a:t>Fines for offences under </a:t>
            </a:r>
            <a:r>
              <a:rPr lang="en-US" i="1" dirty="0"/>
              <a:t>PHIPA </a:t>
            </a:r>
            <a:r>
              <a:rPr lang="en-US" dirty="0"/>
              <a:t>doubled from $50,000 to $100,000 for individuals and $250,000 to $500,000 for organizations</a:t>
            </a:r>
          </a:p>
          <a:p>
            <a:pPr lvl="1"/>
            <a:r>
              <a:rPr lang="en-US" dirty="0"/>
              <a:t>Persons other than Attorney General may commence prosecution, with AG’s consent </a:t>
            </a:r>
            <a:endParaRPr lang="en-US" dirty="0" smtClean="0"/>
          </a:p>
          <a:p>
            <a:r>
              <a:rPr lang="en-US" dirty="0" smtClean="0"/>
              <a:t>Amendments related to the provincial electronic health record have not been proclaimed in force </a:t>
            </a:r>
            <a:endParaRPr lang="en-US" dirty="0"/>
          </a:p>
          <a:p>
            <a:endParaRPr lang="en-US" dirty="0"/>
          </a:p>
          <a:p>
            <a:endParaRPr lang="en-US" dirty="0"/>
          </a:p>
        </p:txBody>
      </p:sp>
    </p:spTree>
    <p:extLst>
      <p:ext uri="{BB962C8B-B14F-4D97-AF65-F5344CB8AC3E}">
        <p14:creationId xmlns:p14="http://schemas.microsoft.com/office/powerpoint/2010/main" val="4064750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53975"/>
            <a:ext cx="9144000" cy="1430338"/>
          </a:xfrm>
        </p:spPr>
        <p:txBody>
          <a:bodyPr/>
          <a:lstStyle/>
          <a:p>
            <a:r>
              <a:rPr lang="en-US" altLang="en-US" dirty="0">
                <a:solidFill>
                  <a:srgbClr val="002060"/>
                </a:solidFill>
              </a:rPr>
              <a:t>Bill 89, </a:t>
            </a:r>
            <a:r>
              <a:rPr lang="en-US" altLang="en-US" i="1" dirty="0">
                <a:solidFill>
                  <a:srgbClr val="002060"/>
                </a:solidFill>
              </a:rPr>
              <a:t>Supporting Children, </a:t>
            </a:r>
            <a:br>
              <a:rPr lang="en-US" altLang="en-US" i="1" dirty="0">
                <a:solidFill>
                  <a:srgbClr val="002060"/>
                </a:solidFill>
              </a:rPr>
            </a:br>
            <a:r>
              <a:rPr lang="en-US" altLang="en-US" i="1" dirty="0">
                <a:solidFill>
                  <a:srgbClr val="002060"/>
                </a:solidFill>
              </a:rPr>
              <a:t>Youth and Families Act</a:t>
            </a:r>
          </a:p>
        </p:txBody>
      </p:sp>
      <p:sp>
        <p:nvSpPr>
          <p:cNvPr id="63491" name="Content Placeholder 2"/>
          <p:cNvSpPr>
            <a:spLocks noGrp="1"/>
          </p:cNvSpPr>
          <p:nvPr>
            <p:ph idx="1"/>
          </p:nvPr>
        </p:nvSpPr>
        <p:spPr>
          <a:xfrm>
            <a:off x="250825" y="1600200"/>
            <a:ext cx="8642350" cy="4637088"/>
          </a:xfrm>
        </p:spPr>
        <p:txBody>
          <a:bodyPr/>
          <a:lstStyle/>
          <a:p>
            <a:pPr>
              <a:spcBef>
                <a:spcPts val="1200"/>
              </a:spcBef>
            </a:pPr>
            <a:r>
              <a:rPr lang="en-US" altLang="en-US" dirty="0" smtClean="0"/>
              <a:t>Bill 89 creates a new </a:t>
            </a:r>
            <a:r>
              <a:rPr lang="en-US" altLang="en-US" i="1" dirty="0" smtClean="0"/>
              <a:t>Child, Youth and Family Services Act </a:t>
            </a:r>
            <a:endParaRPr lang="en-US" altLang="en-US" dirty="0" smtClean="0"/>
          </a:p>
          <a:p>
            <a:pPr>
              <a:spcBef>
                <a:spcPts val="1200"/>
              </a:spcBef>
            </a:pPr>
            <a:r>
              <a:rPr lang="en-US" altLang="en-US" dirty="0" smtClean="0"/>
              <a:t>Part X </a:t>
            </a:r>
            <a:r>
              <a:rPr lang="en-US" dirty="0" smtClean="0"/>
              <a:t>sets </a:t>
            </a:r>
            <a:r>
              <a:rPr lang="en-US" dirty="0"/>
              <a:t>out rules for the collection, use and disclosure of personal information by child, youth and family service </a:t>
            </a:r>
            <a:r>
              <a:rPr lang="en-US" dirty="0" smtClean="0"/>
              <a:t>providers (e.g., Minister </a:t>
            </a:r>
            <a:r>
              <a:rPr lang="en-US" dirty="0"/>
              <a:t>of Children and Youth </a:t>
            </a:r>
            <a:r>
              <a:rPr lang="en-US" dirty="0" smtClean="0"/>
              <a:t>Services, Children’s </a:t>
            </a:r>
            <a:r>
              <a:rPr lang="en-US" dirty="0"/>
              <a:t>Aid Societies)</a:t>
            </a:r>
          </a:p>
          <a:p>
            <a:pPr>
              <a:spcBef>
                <a:spcPts val="1200"/>
              </a:spcBef>
            </a:pPr>
            <a:r>
              <a:rPr lang="en-US" dirty="0" smtClean="0"/>
              <a:t>Child, </a:t>
            </a:r>
            <a:r>
              <a:rPr lang="en-US" dirty="0"/>
              <a:t>youth and family service </a:t>
            </a:r>
            <a:r>
              <a:rPr lang="en-US" dirty="0" smtClean="0"/>
              <a:t>providers will be subject to new </a:t>
            </a:r>
            <a:r>
              <a:rPr lang="en-US" dirty="0"/>
              <a:t>privacy and access rules overseen by the </a:t>
            </a:r>
            <a:r>
              <a:rPr lang="en-US" dirty="0" smtClean="0"/>
              <a:t>IPC</a:t>
            </a:r>
            <a:endParaRPr lang="en-US" dirty="0"/>
          </a:p>
          <a:p>
            <a:pPr>
              <a:spcBef>
                <a:spcPts val="1200"/>
              </a:spcBef>
            </a:pPr>
            <a:endParaRPr lang="en-US" altLang="en-US" i="1" dirty="0"/>
          </a:p>
        </p:txBody>
      </p:sp>
    </p:spTree>
    <p:extLst>
      <p:ext uri="{BB962C8B-B14F-4D97-AF65-F5344CB8AC3E}">
        <p14:creationId xmlns:p14="http://schemas.microsoft.com/office/powerpoint/2010/main" val="840045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53975"/>
            <a:ext cx="9144000" cy="1430338"/>
          </a:xfrm>
        </p:spPr>
        <p:txBody>
          <a:bodyPr/>
          <a:lstStyle/>
          <a:p>
            <a:r>
              <a:rPr lang="en-US" altLang="en-US" dirty="0">
                <a:solidFill>
                  <a:srgbClr val="002060"/>
                </a:solidFill>
              </a:rPr>
              <a:t>Bill 89, </a:t>
            </a:r>
            <a:r>
              <a:rPr lang="en-US" altLang="en-US" i="1" dirty="0">
                <a:solidFill>
                  <a:srgbClr val="002060"/>
                </a:solidFill>
              </a:rPr>
              <a:t>Supporting Children, </a:t>
            </a:r>
            <a:br>
              <a:rPr lang="en-US" altLang="en-US" i="1" dirty="0">
                <a:solidFill>
                  <a:srgbClr val="002060"/>
                </a:solidFill>
              </a:rPr>
            </a:br>
            <a:r>
              <a:rPr lang="en-US" altLang="en-US" i="1" dirty="0">
                <a:solidFill>
                  <a:srgbClr val="002060"/>
                </a:solidFill>
              </a:rPr>
              <a:t>Youth and Families Act</a:t>
            </a:r>
          </a:p>
        </p:txBody>
      </p:sp>
      <p:sp>
        <p:nvSpPr>
          <p:cNvPr id="63491" name="Content Placeholder 2"/>
          <p:cNvSpPr>
            <a:spLocks noGrp="1"/>
          </p:cNvSpPr>
          <p:nvPr>
            <p:ph idx="1"/>
          </p:nvPr>
        </p:nvSpPr>
        <p:spPr>
          <a:xfrm>
            <a:off x="250825" y="1484313"/>
            <a:ext cx="8642350" cy="4752975"/>
          </a:xfrm>
        </p:spPr>
        <p:txBody>
          <a:bodyPr/>
          <a:lstStyle/>
          <a:p>
            <a:pPr>
              <a:spcBef>
                <a:spcPts val="1200"/>
              </a:spcBef>
            </a:pPr>
            <a:r>
              <a:rPr lang="en-US" altLang="en-US" sz="2400" dirty="0" smtClean="0"/>
              <a:t>March </a:t>
            </a:r>
            <a:r>
              <a:rPr lang="en-US" altLang="en-US" sz="2400" dirty="0"/>
              <a:t>2017, IPC submission to the Standing Committee focused on significant privacy issues:</a:t>
            </a:r>
          </a:p>
          <a:p>
            <a:pPr lvl="1">
              <a:spcBef>
                <a:spcPts val="1200"/>
              </a:spcBef>
            </a:pPr>
            <a:r>
              <a:rPr lang="en-US" altLang="en-US" sz="2400" dirty="0"/>
              <a:t>the ministry must be subject to a greater degree of accountability and oversight than what is currently provided</a:t>
            </a:r>
          </a:p>
          <a:p>
            <a:pPr lvl="1">
              <a:spcBef>
                <a:spcPts val="1200"/>
              </a:spcBef>
            </a:pPr>
            <a:r>
              <a:rPr lang="en-US" altLang="en-US" sz="2400" dirty="0"/>
              <a:t>the </a:t>
            </a:r>
            <a:r>
              <a:rPr lang="en-US" altLang="en-US" dirty="0"/>
              <a:t>bill</a:t>
            </a:r>
            <a:r>
              <a:rPr lang="en-US" altLang="en-US" sz="2400" dirty="0"/>
              <a:t> should be amended to strengthen privacy safeguards and to narrow the ministry’s powers to collect, use and disclose </a:t>
            </a:r>
            <a:r>
              <a:rPr lang="en-US" altLang="en-US" dirty="0"/>
              <a:t>personal information</a:t>
            </a:r>
            <a:r>
              <a:rPr lang="en-US" altLang="en-US" sz="2400" dirty="0"/>
              <a:t> to what is reasonably necessary</a:t>
            </a:r>
          </a:p>
          <a:p>
            <a:pPr lvl="1">
              <a:spcBef>
                <a:spcPts val="1200"/>
              </a:spcBef>
            </a:pPr>
            <a:r>
              <a:rPr lang="en-US" altLang="en-US" sz="2400" dirty="0"/>
              <a:t>the authority to share personal information among government organizations and to disclose it to persons and entities that are not prescribed in the regulations must be removed from the legislation</a:t>
            </a:r>
          </a:p>
        </p:txBody>
      </p:sp>
    </p:spTree>
    <p:extLst>
      <p:ext uri="{BB962C8B-B14F-4D97-AF65-F5344CB8AC3E}">
        <p14:creationId xmlns:p14="http://schemas.microsoft.com/office/powerpoint/2010/main" val="2456080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886" y="0"/>
            <a:ext cx="9144000" cy="1600200"/>
          </a:xfrm>
        </p:spPr>
        <p:txBody>
          <a:bodyPr/>
          <a:lstStyle/>
          <a:p>
            <a:r>
              <a:rPr lang="en-US" altLang="en-US" dirty="0">
                <a:solidFill>
                  <a:srgbClr val="002060"/>
                </a:solidFill>
              </a:rPr>
              <a:t>Bill 68, </a:t>
            </a:r>
            <a:r>
              <a:rPr lang="en-US" altLang="en-US" i="1" dirty="0">
                <a:solidFill>
                  <a:srgbClr val="002060"/>
                </a:solidFill>
              </a:rPr>
              <a:t>Modernizing Ontario's Municipal Legislation Act</a:t>
            </a:r>
          </a:p>
        </p:txBody>
      </p:sp>
      <p:sp>
        <p:nvSpPr>
          <p:cNvPr id="35843" name="Content Placeholder 2"/>
          <p:cNvSpPr>
            <a:spLocks noGrp="1"/>
          </p:cNvSpPr>
          <p:nvPr>
            <p:ph idx="1"/>
          </p:nvPr>
        </p:nvSpPr>
        <p:spPr>
          <a:xfrm>
            <a:off x="250825" y="1600200"/>
            <a:ext cx="8642350" cy="3987800"/>
          </a:xfrm>
        </p:spPr>
        <p:txBody>
          <a:bodyPr/>
          <a:lstStyle/>
          <a:p>
            <a:pPr marL="285750" indent="-285750">
              <a:spcBef>
                <a:spcPts val="1200"/>
              </a:spcBef>
            </a:pPr>
            <a:r>
              <a:rPr lang="en-US" altLang="en-US" dirty="0"/>
              <a:t>IPC Submission to Standing Committee on April 10</a:t>
            </a:r>
          </a:p>
          <a:p>
            <a:pPr marL="285750" indent="-285750">
              <a:spcBef>
                <a:spcPts val="1200"/>
              </a:spcBef>
            </a:pPr>
            <a:r>
              <a:rPr lang="en-US" altLang="en-US" dirty="0"/>
              <a:t>Bill 68 proposes to expand open meeting exceptions of the </a:t>
            </a:r>
            <a:r>
              <a:rPr lang="en-US" altLang="en-US" i="1" dirty="0"/>
              <a:t>Municipal Act </a:t>
            </a:r>
            <a:r>
              <a:rPr lang="en-US" altLang="en-US" dirty="0"/>
              <a:t>and </a:t>
            </a:r>
            <a:r>
              <a:rPr lang="en-US" altLang="en-US" i="1" dirty="0"/>
              <a:t>City of Toronto Act</a:t>
            </a:r>
          </a:p>
          <a:p>
            <a:pPr marL="285750" indent="-285750">
              <a:spcBef>
                <a:spcPts val="1200"/>
              </a:spcBef>
            </a:pPr>
            <a:r>
              <a:rPr lang="en-US" altLang="en-US" dirty="0"/>
              <a:t>Could restrict the public’s right of access - public may be excluded from more meetings </a:t>
            </a:r>
          </a:p>
          <a:p>
            <a:pPr marL="285750" indent="-285750">
              <a:spcBef>
                <a:spcPts val="1200"/>
              </a:spcBef>
            </a:pPr>
            <a:r>
              <a:rPr lang="en-US" altLang="en-US" dirty="0"/>
              <a:t>Expanding the circumstances for closed meetings could lead to more refusals to disclose information</a:t>
            </a:r>
          </a:p>
        </p:txBody>
      </p:sp>
    </p:spTree>
    <p:extLst>
      <p:ext uri="{BB962C8B-B14F-4D97-AF65-F5344CB8AC3E}">
        <p14:creationId xmlns:p14="http://schemas.microsoft.com/office/powerpoint/2010/main" val="584296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7464"/>
            <a:ext cx="9144000" cy="1574802"/>
          </a:xfrm>
        </p:spPr>
        <p:txBody>
          <a:bodyPr/>
          <a:lstStyle/>
          <a:p>
            <a:r>
              <a:rPr lang="en-US" altLang="en-US" dirty="0">
                <a:solidFill>
                  <a:srgbClr val="002060"/>
                </a:solidFill>
              </a:rPr>
              <a:t>Bill 68, </a:t>
            </a:r>
            <a:r>
              <a:rPr lang="en-US" altLang="en-US" i="1" dirty="0">
                <a:solidFill>
                  <a:srgbClr val="002060"/>
                </a:solidFill>
              </a:rPr>
              <a:t>Modernizing Ontario's Municipal Legislation Act</a:t>
            </a:r>
          </a:p>
        </p:txBody>
      </p:sp>
      <p:sp>
        <p:nvSpPr>
          <p:cNvPr id="36867" name="Content Placeholder 2"/>
          <p:cNvSpPr>
            <a:spLocks noGrp="1"/>
          </p:cNvSpPr>
          <p:nvPr>
            <p:ph idx="1"/>
          </p:nvPr>
        </p:nvSpPr>
        <p:spPr>
          <a:xfrm>
            <a:off x="250825" y="1557338"/>
            <a:ext cx="8642350" cy="4824412"/>
          </a:xfrm>
        </p:spPr>
        <p:txBody>
          <a:bodyPr/>
          <a:lstStyle/>
          <a:p>
            <a:pPr marL="285750" indent="-285750">
              <a:spcBef>
                <a:spcPts val="1200"/>
              </a:spcBef>
            </a:pPr>
            <a:r>
              <a:rPr lang="en-US" altLang="en-US" dirty="0"/>
              <a:t>No evidence that these exceptions need to be expanded </a:t>
            </a:r>
          </a:p>
          <a:p>
            <a:pPr marL="285750" indent="-285750">
              <a:spcBef>
                <a:spcPts val="1200"/>
              </a:spcBef>
            </a:pPr>
            <a:r>
              <a:rPr lang="en-US" altLang="en-US" dirty="0"/>
              <a:t>Proposed amendments should be struck from the bill unless there is compelling evidence</a:t>
            </a:r>
          </a:p>
          <a:p>
            <a:pPr marL="285750" indent="-285750">
              <a:spcBef>
                <a:spcPts val="1200"/>
              </a:spcBef>
            </a:pPr>
            <a:r>
              <a:rPr lang="en-US" altLang="en-US" dirty="0"/>
              <a:t>If there is evidence, IPC recommends an amendment to limit the impact of the proposed amendments on access rights</a:t>
            </a:r>
          </a:p>
          <a:p>
            <a:pPr marL="285750" indent="-285750">
              <a:spcBef>
                <a:spcPts val="1200"/>
              </a:spcBef>
            </a:pPr>
            <a:r>
              <a:rPr lang="en-US" altLang="en-US" dirty="0"/>
              <a:t>Our amendment would ensure access requests could not be refused simply because a record was discussed  in a closed meeting</a:t>
            </a:r>
          </a:p>
          <a:p>
            <a:pPr marL="285750" indent="-285750">
              <a:spcBef>
                <a:spcPts val="600"/>
              </a:spcBef>
            </a:pPr>
            <a:endParaRPr lang="en-US" altLang="en-US" dirty="0">
              <a:solidFill>
                <a:srgbClr val="FF0000"/>
              </a:solidFill>
            </a:endParaRPr>
          </a:p>
          <a:p>
            <a:pPr marL="285750" indent="-285750">
              <a:spcBef>
                <a:spcPts val="600"/>
              </a:spcBef>
            </a:pPr>
            <a:endParaRPr lang="en-US" altLang="en-US" dirty="0">
              <a:solidFill>
                <a:srgbClr val="FF0000"/>
              </a:solidFill>
            </a:endParaRPr>
          </a:p>
        </p:txBody>
      </p:sp>
    </p:spTree>
    <p:extLst>
      <p:ext uri="{BB962C8B-B14F-4D97-AF65-F5344CB8AC3E}">
        <p14:creationId xmlns:p14="http://schemas.microsoft.com/office/powerpoint/2010/main" val="338804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00013"/>
            <a:ext cx="9144000" cy="1512888"/>
          </a:xfrm>
        </p:spPr>
        <p:txBody>
          <a:bodyPr/>
          <a:lstStyle/>
          <a:p>
            <a:r>
              <a:rPr lang="en-US" altLang="en-US" i="1" dirty="0">
                <a:solidFill>
                  <a:srgbClr val="002060"/>
                </a:solidFill>
              </a:rPr>
              <a:t>Bill 114, Anti-Racism Act</a:t>
            </a:r>
          </a:p>
        </p:txBody>
      </p:sp>
      <p:sp>
        <p:nvSpPr>
          <p:cNvPr id="61443" name="Content Placeholder 2"/>
          <p:cNvSpPr>
            <a:spLocks noGrp="1"/>
          </p:cNvSpPr>
          <p:nvPr>
            <p:ph idx="1"/>
          </p:nvPr>
        </p:nvSpPr>
        <p:spPr>
          <a:xfrm>
            <a:off x="250825" y="1412875"/>
            <a:ext cx="8713788" cy="4392613"/>
          </a:xfrm>
        </p:spPr>
        <p:txBody>
          <a:bodyPr/>
          <a:lstStyle/>
          <a:p>
            <a:pPr marL="230188" indent="-230188">
              <a:spcBef>
                <a:spcPts val="1200"/>
              </a:spcBef>
            </a:pPr>
            <a:r>
              <a:rPr lang="en-US" altLang="en-US" dirty="0"/>
              <a:t>Bill 114 requires </a:t>
            </a:r>
            <a:r>
              <a:rPr lang="en-US" altLang="en-US" smtClean="0"/>
              <a:t>the government to </a:t>
            </a:r>
            <a:r>
              <a:rPr lang="en-US" altLang="en-US" dirty="0"/>
              <a:t>develop and maintain an anti-racism strategy, including targets and indicators </a:t>
            </a:r>
          </a:p>
          <a:p>
            <a:pPr marL="230188" indent="-230188">
              <a:spcBef>
                <a:spcPts val="1200"/>
              </a:spcBef>
            </a:pPr>
            <a:r>
              <a:rPr lang="en-US" altLang="en-US" i="1" dirty="0"/>
              <a:t>Anti-Racism Act </a:t>
            </a:r>
            <a:r>
              <a:rPr lang="en-US" altLang="en-US" dirty="0"/>
              <a:t>(</a:t>
            </a:r>
            <a:r>
              <a:rPr lang="en-US" altLang="en-US" i="1" dirty="0"/>
              <a:t>ARA</a:t>
            </a:r>
            <a:r>
              <a:rPr lang="en-US" altLang="en-US" dirty="0"/>
              <a:t>) would require public sector organizations to collect race-based personal information and use an anti-racism impact assessment framework to promote racial equity in program delivery</a:t>
            </a:r>
          </a:p>
          <a:p>
            <a:pPr marL="230188" indent="-230188">
              <a:spcBef>
                <a:spcPts val="1200"/>
              </a:spcBef>
            </a:pPr>
            <a:r>
              <a:rPr lang="en-US" altLang="en-US" dirty="0"/>
              <a:t>The handling of race-based personal information would be subject to data standards and other privacy requirements, to be developed in consultation with the IPC</a:t>
            </a:r>
          </a:p>
          <a:p>
            <a:pPr marL="230188" indent="-230188">
              <a:spcBef>
                <a:spcPts val="1200"/>
              </a:spcBef>
            </a:pPr>
            <a:endParaRPr lang="en-US" altLang="en-US" dirty="0"/>
          </a:p>
        </p:txBody>
      </p:sp>
    </p:spTree>
    <p:extLst>
      <p:ext uri="{BB962C8B-B14F-4D97-AF65-F5344CB8AC3E}">
        <p14:creationId xmlns:p14="http://schemas.microsoft.com/office/powerpoint/2010/main" val="4055415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Mission, Mandate and Values</a:t>
            </a:r>
            <a:endParaRPr lang="en-US" dirty="0"/>
          </a:p>
        </p:txBody>
      </p:sp>
      <p:sp>
        <p:nvSpPr>
          <p:cNvPr id="3" name="Content Placeholder 2"/>
          <p:cNvSpPr>
            <a:spLocks noGrp="1"/>
          </p:cNvSpPr>
          <p:nvPr>
            <p:ph idx="1"/>
          </p:nvPr>
        </p:nvSpPr>
        <p:spPr/>
        <p:txBody>
          <a:bodyPr/>
          <a:lstStyle/>
          <a:p>
            <a:pPr>
              <a:spcBef>
                <a:spcPts val="1200"/>
              </a:spcBef>
            </a:pPr>
            <a:r>
              <a:rPr lang="en-US" altLang="en-US" b="1" i="1" dirty="0"/>
              <a:t>MISSION</a:t>
            </a:r>
            <a:r>
              <a:rPr lang="en-US" altLang="en-US" b="1" dirty="0"/>
              <a:t>: </a:t>
            </a:r>
            <a:r>
              <a:rPr lang="en-US" altLang="en-US" dirty="0"/>
              <a:t>We champion and uphold the public’s right to know and right to privacy</a:t>
            </a:r>
          </a:p>
          <a:p>
            <a:pPr>
              <a:spcBef>
                <a:spcPts val="1200"/>
              </a:spcBef>
            </a:pPr>
            <a:r>
              <a:rPr lang="en-US" altLang="en-US" b="1" i="1" dirty="0"/>
              <a:t>MANDATE</a:t>
            </a:r>
            <a:r>
              <a:rPr lang="en-US" altLang="en-US" b="1" dirty="0"/>
              <a:t>: </a:t>
            </a:r>
            <a:r>
              <a:rPr lang="en-US" altLang="en-US" dirty="0"/>
              <a:t>We resolve access to information appeals and privacy complaints, review and approve information practices, conduct research and deliver education and guidance on access and privacy issues, and comment on proposed legislation, programs and practices</a:t>
            </a:r>
          </a:p>
          <a:p>
            <a:pPr>
              <a:spcBef>
                <a:spcPts val="1200"/>
              </a:spcBef>
            </a:pPr>
            <a:r>
              <a:rPr lang="en-US" altLang="en-US" b="1" i="1" dirty="0"/>
              <a:t>VALUES</a:t>
            </a:r>
            <a:r>
              <a:rPr lang="en-US" altLang="en-US" b="1" dirty="0"/>
              <a:t>: </a:t>
            </a:r>
            <a:r>
              <a:rPr lang="en-US" altLang="en-US" dirty="0"/>
              <a:t>Respect, Integrity, Fairness, Collaboration and </a:t>
            </a:r>
            <a:r>
              <a:rPr lang="en-US" altLang="en-US" dirty="0" smtClean="0"/>
              <a:t>Excellence</a:t>
            </a:r>
            <a:endParaRPr lang="en-US" altLang="en-US" dirty="0"/>
          </a:p>
        </p:txBody>
      </p:sp>
    </p:spTree>
    <p:extLst>
      <p:ext uri="{BB962C8B-B14F-4D97-AF65-F5344CB8AC3E}">
        <p14:creationId xmlns:p14="http://schemas.microsoft.com/office/powerpoint/2010/main" val="3374429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100014"/>
            <a:ext cx="9144000" cy="1395413"/>
          </a:xfrm>
        </p:spPr>
        <p:txBody>
          <a:bodyPr/>
          <a:lstStyle/>
          <a:p>
            <a:r>
              <a:rPr lang="en-US" altLang="en-US" i="1" dirty="0">
                <a:solidFill>
                  <a:srgbClr val="002060"/>
                </a:solidFill>
              </a:rPr>
              <a:t>Bill 114, Anti-Racism Act</a:t>
            </a:r>
          </a:p>
        </p:txBody>
      </p:sp>
      <p:sp>
        <p:nvSpPr>
          <p:cNvPr id="62467" name="Content Placeholder 2"/>
          <p:cNvSpPr>
            <a:spLocks noGrp="1"/>
          </p:cNvSpPr>
          <p:nvPr>
            <p:ph idx="1"/>
          </p:nvPr>
        </p:nvSpPr>
        <p:spPr>
          <a:xfrm>
            <a:off x="250825" y="1773238"/>
            <a:ext cx="8713788" cy="3095625"/>
          </a:xfrm>
        </p:spPr>
        <p:txBody>
          <a:bodyPr/>
          <a:lstStyle/>
          <a:p>
            <a:pPr marL="230188" indent="-230188">
              <a:spcBef>
                <a:spcPts val="1200"/>
              </a:spcBef>
            </a:pPr>
            <a:r>
              <a:rPr lang="en-US" altLang="en-US" dirty="0"/>
              <a:t>Privacy protections include ongoing oversight by our office, notably the authority to:</a:t>
            </a:r>
          </a:p>
          <a:p>
            <a:pPr marL="738188" lvl="1" indent="-338138">
              <a:spcBef>
                <a:spcPts val="1200"/>
              </a:spcBef>
            </a:pPr>
            <a:r>
              <a:rPr lang="en-US" altLang="en-US" dirty="0"/>
              <a:t>review the collection and use of personal information by public sector organizations, and</a:t>
            </a:r>
          </a:p>
          <a:p>
            <a:pPr marL="738188" lvl="1" indent="-338138">
              <a:spcBef>
                <a:spcPts val="1200"/>
              </a:spcBef>
            </a:pPr>
            <a:r>
              <a:rPr lang="en-US" altLang="en-US" dirty="0"/>
              <a:t>order an organization to change or discontinue any personal information handling practice that contravenes the </a:t>
            </a:r>
            <a:r>
              <a:rPr lang="en-US" altLang="en-US" i="1" dirty="0"/>
              <a:t>ARA</a:t>
            </a:r>
            <a:r>
              <a:rPr lang="en-US" altLang="en-US" dirty="0"/>
              <a:t> </a:t>
            </a:r>
          </a:p>
        </p:txBody>
      </p:sp>
    </p:spTree>
    <p:extLst>
      <p:ext uri="{BB962C8B-B14F-4D97-AF65-F5344CB8AC3E}">
        <p14:creationId xmlns:p14="http://schemas.microsoft.com/office/powerpoint/2010/main" val="457212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New IPC Resources</a:t>
            </a:r>
            <a:endParaRPr lang="en-US" sz="4800" dirty="0"/>
          </a:p>
        </p:txBody>
      </p:sp>
    </p:spTree>
    <p:extLst>
      <p:ext uri="{BB962C8B-B14F-4D97-AF65-F5344CB8AC3E}">
        <p14:creationId xmlns:p14="http://schemas.microsoft.com/office/powerpoint/2010/main" val="3802451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New </a:t>
            </a:r>
            <a:r>
              <a:rPr lang="en-CA" dirty="0" smtClean="0"/>
              <a:t>Guidance Documents</a:t>
            </a:r>
            <a:endParaRPr lang="en-US" dirty="0"/>
          </a:p>
        </p:txBody>
      </p:sp>
      <p:sp>
        <p:nvSpPr>
          <p:cNvPr id="3" name="Content Placeholder 2"/>
          <p:cNvSpPr>
            <a:spLocks noGrp="1"/>
          </p:cNvSpPr>
          <p:nvPr>
            <p:ph idx="1"/>
          </p:nvPr>
        </p:nvSpPr>
        <p:spPr/>
        <p:txBody>
          <a:bodyPr/>
          <a:lstStyle/>
          <a:p>
            <a:r>
              <a:rPr lang="en-CA" dirty="0"/>
              <a:t>Yes, You Can</a:t>
            </a:r>
          </a:p>
          <a:p>
            <a:r>
              <a:rPr lang="en-CA" dirty="0"/>
              <a:t>Thinking about Clouds</a:t>
            </a:r>
          </a:p>
          <a:p>
            <a:r>
              <a:rPr lang="en-CA" dirty="0"/>
              <a:t>Instant Messaging and Personal Email Accounts</a:t>
            </a:r>
          </a:p>
          <a:p>
            <a:r>
              <a:rPr lang="en-CA" dirty="0"/>
              <a:t>De-identification Guidelines for Structured Data</a:t>
            </a:r>
          </a:p>
          <a:p>
            <a:r>
              <a:rPr lang="en-CA" dirty="0"/>
              <a:t>Open Government (3)</a:t>
            </a:r>
          </a:p>
          <a:p>
            <a:r>
              <a:rPr lang="en-CA" dirty="0"/>
              <a:t>Guidance on the Use of </a:t>
            </a:r>
            <a:r>
              <a:rPr lang="en-CA" dirty="0" smtClean="0"/>
              <a:t>Automated Licence </a:t>
            </a:r>
            <a:r>
              <a:rPr lang="en-CA" dirty="0"/>
              <a:t>Plate Recognition </a:t>
            </a:r>
            <a:r>
              <a:rPr lang="en-CA" dirty="0" smtClean="0"/>
              <a:t>Technology by Police Services</a:t>
            </a:r>
            <a:endParaRPr lang="en-CA" dirty="0"/>
          </a:p>
          <a:p>
            <a:r>
              <a:rPr lang="en-CA" dirty="0"/>
              <a:t>Improving Access and Privacy with Records and Information Management</a:t>
            </a:r>
          </a:p>
          <a:p>
            <a:r>
              <a:rPr lang="en-CA" dirty="0"/>
              <a:t>Online Educational Services</a:t>
            </a:r>
            <a:endParaRPr lang="en-US" dirty="0"/>
          </a:p>
        </p:txBody>
      </p:sp>
    </p:spTree>
    <p:extLst>
      <p:ext uri="{BB962C8B-B14F-4D97-AF65-F5344CB8AC3E}">
        <p14:creationId xmlns:p14="http://schemas.microsoft.com/office/powerpoint/2010/main" val="865329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17463"/>
            <a:ext cx="9144000" cy="1143001"/>
          </a:xfrm>
        </p:spPr>
        <p:txBody>
          <a:bodyPr/>
          <a:lstStyle/>
          <a:p>
            <a:r>
              <a:rPr lang="en-US" altLang="en-US" dirty="0"/>
              <a:t>New IPC Fact Sheet Series  </a:t>
            </a:r>
          </a:p>
        </p:txBody>
      </p:sp>
      <p:sp>
        <p:nvSpPr>
          <p:cNvPr id="55299" name="Content Placeholder 2"/>
          <p:cNvSpPr>
            <a:spLocks noGrp="1"/>
          </p:cNvSpPr>
          <p:nvPr>
            <p:ph idx="1"/>
          </p:nvPr>
        </p:nvSpPr>
        <p:spPr>
          <a:xfrm>
            <a:off x="250825" y="1196975"/>
            <a:ext cx="5041900" cy="4741863"/>
          </a:xfrm>
        </p:spPr>
        <p:txBody>
          <a:bodyPr/>
          <a:lstStyle/>
          <a:p>
            <a:pPr>
              <a:defRPr/>
            </a:pPr>
            <a:r>
              <a:rPr lang="en-US" altLang="en-US" sz="2400" dirty="0"/>
              <a:t>Published to </a:t>
            </a:r>
            <a:r>
              <a:rPr lang="en-CA" altLang="en-US" dirty="0"/>
              <a:t>provide information in response to </a:t>
            </a:r>
            <a:r>
              <a:rPr lang="en-US" altLang="en-US" sz="2400" dirty="0"/>
              <a:t>frequently asked questions about access to information, privacy and technology    </a:t>
            </a:r>
          </a:p>
          <a:p>
            <a:pPr>
              <a:defRPr/>
            </a:pPr>
            <a:r>
              <a:rPr lang="en-US" altLang="en-US" sz="2400" dirty="0"/>
              <a:t>Series includes:</a:t>
            </a:r>
          </a:p>
          <a:p>
            <a:pPr lvl="1">
              <a:defRPr/>
            </a:pPr>
            <a:r>
              <a:rPr lang="en-US" altLang="en-US" sz="2400" dirty="0" err="1"/>
              <a:t>Councillors’</a:t>
            </a:r>
            <a:r>
              <a:rPr lang="en-US" altLang="en-US" sz="2400" dirty="0"/>
              <a:t> Records </a:t>
            </a:r>
          </a:p>
          <a:p>
            <a:pPr lvl="1">
              <a:defRPr/>
            </a:pPr>
            <a:r>
              <a:rPr lang="en-US" altLang="en-US" dirty="0"/>
              <a:t>What is Personal Information? </a:t>
            </a:r>
          </a:p>
          <a:p>
            <a:pPr lvl="1">
              <a:defRPr/>
            </a:pPr>
            <a:r>
              <a:rPr lang="en-US" altLang="en-US" dirty="0"/>
              <a:t>Reasonable Search</a:t>
            </a:r>
          </a:p>
          <a:p>
            <a:pPr lvl="1">
              <a:defRPr/>
            </a:pPr>
            <a:r>
              <a:rPr lang="en-US" altLang="en-US" sz="2400" dirty="0"/>
              <a:t>Video Surveillance</a:t>
            </a:r>
          </a:p>
          <a:p>
            <a:pPr lvl="1">
              <a:defRPr/>
            </a:pPr>
            <a:r>
              <a:rPr lang="en-US" altLang="en-US" dirty="0"/>
              <a:t>Ransomware</a:t>
            </a:r>
          </a:p>
          <a:p>
            <a:pPr marL="457200" lvl="1" indent="0">
              <a:buFont typeface="Courier New" panose="02070309020205020404" pitchFamily="49" charset="0"/>
              <a:buNone/>
              <a:defRPr/>
            </a:pPr>
            <a:endParaRPr lang="en-US" altLang="en-US" sz="2400" dirty="0"/>
          </a:p>
          <a:p>
            <a:pPr>
              <a:defRPr/>
            </a:pPr>
            <a:endParaRPr lang="en-US" altLang="en-US" dirty="0"/>
          </a:p>
        </p:txBody>
      </p:sp>
      <p:pic>
        <p:nvPicPr>
          <p:cNvPr id="788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341438"/>
            <a:ext cx="3386138" cy="407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59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New Webinar Series</a:t>
            </a:r>
            <a:endParaRPr lang="en-US" dirty="0"/>
          </a:p>
        </p:txBody>
      </p:sp>
      <p:sp>
        <p:nvSpPr>
          <p:cNvPr id="3" name="Content Placeholder 2"/>
          <p:cNvSpPr>
            <a:spLocks noGrp="1"/>
          </p:cNvSpPr>
          <p:nvPr>
            <p:ph idx="1"/>
          </p:nvPr>
        </p:nvSpPr>
        <p:spPr/>
        <p:txBody>
          <a:bodyPr/>
          <a:lstStyle/>
          <a:p>
            <a:r>
              <a:rPr lang="en-US" dirty="0"/>
              <a:t>New series on timely, in-demand topics about access to information and privacy </a:t>
            </a:r>
            <a:r>
              <a:rPr lang="en-US" dirty="0" smtClean="0"/>
              <a:t>issues</a:t>
            </a:r>
            <a:endParaRPr lang="en-US" dirty="0"/>
          </a:p>
          <a:p>
            <a:r>
              <a:rPr lang="en-US" dirty="0"/>
              <a:t>First two presentations are now available at ipc.on.ca:</a:t>
            </a:r>
          </a:p>
          <a:p>
            <a:pPr lvl="1">
              <a:buFont typeface="Courier New" panose="02070309020205020404" pitchFamily="49" charset="0"/>
              <a:buChar char="o"/>
            </a:pPr>
            <a:r>
              <a:rPr lang="en-US" dirty="0"/>
              <a:t>Situation Tables</a:t>
            </a:r>
          </a:p>
          <a:p>
            <a:pPr lvl="1">
              <a:buFont typeface="Courier New" panose="02070309020205020404" pitchFamily="49" charset="0"/>
              <a:buChar char="o"/>
            </a:pPr>
            <a:r>
              <a:rPr lang="en-US" dirty="0"/>
              <a:t>Understanding Exemptions in </a:t>
            </a:r>
            <a:r>
              <a:rPr lang="en-US" i="1" dirty="0"/>
              <a:t>FIPPA</a:t>
            </a:r>
            <a:r>
              <a:rPr lang="en-US" dirty="0"/>
              <a:t> and </a:t>
            </a:r>
            <a:r>
              <a:rPr lang="en-US" i="1" dirty="0"/>
              <a:t>MFIPPA</a:t>
            </a:r>
          </a:p>
          <a:p>
            <a:endParaRPr lang="en-CA" dirty="0"/>
          </a:p>
        </p:txBody>
      </p:sp>
    </p:spTree>
    <p:extLst>
      <p:ext uri="{BB962C8B-B14F-4D97-AF65-F5344CB8AC3E}">
        <p14:creationId xmlns:p14="http://schemas.microsoft.com/office/powerpoint/2010/main" val="552589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8000" dirty="0"/>
              <a:t>Questions?</a:t>
            </a:r>
          </a:p>
        </p:txBody>
      </p:sp>
    </p:spTree>
    <p:extLst>
      <p:ext uri="{BB962C8B-B14F-4D97-AF65-F5344CB8AC3E}">
        <p14:creationId xmlns:p14="http://schemas.microsoft.com/office/powerpoint/2010/main" val="3679688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CA" dirty="0"/>
          </a:p>
          <a:p>
            <a:pPr eaLnBrk="1" hangingPunct="1">
              <a:defRPr/>
            </a:pPr>
            <a:endParaRPr lang="en-CA" dirty="0"/>
          </a:p>
          <a:p>
            <a:pPr eaLnBrk="1" hangingPunct="1">
              <a:defRPr/>
            </a:pPr>
            <a:endParaRPr lang="en-CA" dirty="0">
              <a:latin typeface="Times New Roman" pitchFamily="18" charset="0"/>
            </a:endParaRPr>
          </a:p>
        </p:txBody>
      </p:sp>
      <p:sp>
        <p:nvSpPr>
          <p:cNvPr id="24579" name="Footer Placeholder 4"/>
          <p:cNvSpPr>
            <a:spLocks noGrp="1"/>
          </p:cNvSpPr>
          <p:nvPr>
            <p:ph type="ftr" sz="quarter" idx="11"/>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CA" dirty="0"/>
          </a:p>
          <a:p>
            <a:pPr eaLnBrk="1" hangingPunct="1">
              <a:defRPr/>
            </a:pPr>
            <a:endParaRPr lang="en-CA" dirty="0"/>
          </a:p>
          <a:p>
            <a:pPr eaLnBrk="1" hangingPunct="1">
              <a:defRPr/>
            </a:pPr>
            <a:endParaRPr lang="en-CA" dirty="0"/>
          </a:p>
        </p:txBody>
      </p:sp>
      <p:sp>
        <p:nvSpPr>
          <p:cNvPr id="39940" name="Rectangle 3"/>
          <p:cNvSpPr>
            <a:spLocks noChangeArrowheads="1"/>
          </p:cNvSpPr>
          <p:nvPr/>
        </p:nvSpPr>
        <p:spPr bwMode="auto">
          <a:xfrm>
            <a:off x="0" y="0"/>
            <a:ext cx="9067800" cy="1074738"/>
          </a:xfrm>
          <a:prstGeom prst="rect">
            <a:avLst/>
          </a:prstGeom>
          <a:noFill/>
          <a:ln>
            <a:noFill/>
          </a:ln>
          <a:effectLst/>
          <a:extLst/>
        </p:spPr>
        <p:txBody>
          <a:bodyPr anchor="ctr"/>
          <a:lstStyle/>
          <a:p>
            <a:pPr algn="ctr">
              <a:defRPr/>
            </a:pPr>
            <a:r>
              <a:rPr lang="en-US" sz="4000" b="1" dirty="0">
                <a:solidFill>
                  <a:srgbClr val="000066"/>
                </a:solidFill>
                <a:latin typeface="+mn-lt"/>
                <a:cs typeface="+mn-cs"/>
              </a:rPr>
              <a:t>How to Contact Us</a:t>
            </a:r>
          </a:p>
        </p:txBody>
      </p:sp>
      <p:sp>
        <p:nvSpPr>
          <p:cNvPr id="138244" name="Text Box 4"/>
          <p:cNvSpPr txBox="1">
            <a:spLocks noChangeArrowheads="1"/>
          </p:cNvSpPr>
          <p:nvPr/>
        </p:nvSpPr>
        <p:spPr bwMode="auto">
          <a:xfrm>
            <a:off x="250825" y="1125538"/>
            <a:ext cx="8497888" cy="3959225"/>
          </a:xfrm>
          <a:prstGeom prst="rect">
            <a:avLst/>
          </a:prstGeom>
          <a:noFill/>
          <a:ln>
            <a:noFill/>
          </a:ln>
          <a:effectLst/>
          <a:extLst/>
        </p:spPr>
        <p:txBody>
          <a:bodyPr/>
          <a:lstStyle>
            <a:lvl1pPr algn="ctr">
              <a:tabLst>
                <a:tab pos="1536700" algn="l"/>
              </a:tabLst>
            </a:lvl1pPr>
            <a:lvl2pPr marL="457200" algn="ctr">
              <a:tabLst>
                <a:tab pos="1536700" algn="l"/>
              </a:tabLst>
            </a:lvl2pPr>
            <a:lvl3pPr marL="914400" algn="ctr">
              <a:tabLst>
                <a:tab pos="1536700" algn="l"/>
              </a:tabLst>
            </a:lvl3pPr>
            <a:lvl4pPr marL="1371600" algn="ctr">
              <a:tabLst>
                <a:tab pos="1536700" algn="l"/>
              </a:tabLst>
            </a:lvl4pPr>
            <a:lvl5pPr marL="1828800" algn="ctr">
              <a:tabLst>
                <a:tab pos="1536700" algn="l"/>
              </a:tabLst>
            </a:lvl5pPr>
            <a:lvl6pPr marL="2286000" algn="ctr">
              <a:tabLst>
                <a:tab pos="1536700" algn="l"/>
              </a:tabLst>
            </a:lvl6pPr>
            <a:lvl7pPr marL="2743200" algn="ctr">
              <a:tabLst>
                <a:tab pos="1536700" algn="l"/>
              </a:tabLst>
            </a:lvl7pPr>
            <a:lvl8pPr marL="3200400" algn="ctr">
              <a:tabLst>
                <a:tab pos="1536700" algn="l"/>
              </a:tabLst>
            </a:lvl8pPr>
            <a:lvl9pPr marL="3657600" algn="ctr">
              <a:tabLst>
                <a:tab pos="1536700" algn="l"/>
              </a:tabLst>
            </a:lvl9pPr>
          </a:lstStyle>
          <a:p>
            <a:pPr algn="l" fontAlgn="auto">
              <a:lnSpc>
                <a:spcPct val="90000"/>
              </a:lnSpc>
              <a:spcBef>
                <a:spcPct val="20000"/>
              </a:spcBef>
              <a:spcAft>
                <a:spcPts val="0"/>
              </a:spcAft>
              <a:buFont typeface="Wingdings" pitchFamily="2" charset="2"/>
              <a:buNone/>
              <a:defRPr/>
            </a:pPr>
            <a:r>
              <a:rPr lang="en-US" sz="2800" b="1" dirty="0">
                <a:solidFill>
                  <a:srgbClr val="000066"/>
                </a:solidFill>
                <a:latin typeface="+mn-lt"/>
                <a:cs typeface="+mn-cs"/>
              </a:rPr>
              <a:t>Information and Privacy Commissioner of Ontario</a:t>
            </a:r>
          </a:p>
          <a:p>
            <a:pPr algn="l" fontAlgn="auto">
              <a:lnSpc>
                <a:spcPct val="90000"/>
              </a:lnSpc>
              <a:spcBef>
                <a:spcPct val="20000"/>
              </a:spcBef>
              <a:spcAft>
                <a:spcPts val="0"/>
              </a:spcAft>
              <a:buFont typeface="Wingdings" pitchFamily="2" charset="2"/>
              <a:buNone/>
              <a:defRPr/>
            </a:pPr>
            <a:r>
              <a:rPr lang="en-US" sz="2800" b="1" dirty="0">
                <a:solidFill>
                  <a:srgbClr val="000066"/>
                </a:solidFill>
                <a:latin typeface="+mn-lt"/>
                <a:cs typeface="+mn-cs"/>
              </a:rPr>
              <a:t>2 Bloor Street East, Suite 1400</a:t>
            </a:r>
          </a:p>
          <a:p>
            <a:pPr algn="l" fontAlgn="auto">
              <a:lnSpc>
                <a:spcPct val="90000"/>
              </a:lnSpc>
              <a:spcBef>
                <a:spcPct val="20000"/>
              </a:spcBef>
              <a:spcAft>
                <a:spcPts val="0"/>
              </a:spcAft>
              <a:buFont typeface="Wingdings" pitchFamily="2" charset="2"/>
              <a:buNone/>
              <a:defRPr/>
            </a:pPr>
            <a:r>
              <a:rPr lang="en-US" sz="2800" b="1" dirty="0">
                <a:solidFill>
                  <a:srgbClr val="000066"/>
                </a:solidFill>
                <a:latin typeface="+mn-lt"/>
                <a:cs typeface="+mn-cs"/>
              </a:rPr>
              <a:t>Toronto, Ontario, Canada</a:t>
            </a:r>
          </a:p>
          <a:p>
            <a:pPr algn="l" fontAlgn="auto">
              <a:lnSpc>
                <a:spcPct val="90000"/>
              </a:lnSpc>
              <a:spcBef>
                <a:spcPct val="20000"/>
              </a:spcBef>
              <a:spcAft>
                <a:spcPts val="0"/>
              </a:spcAft>
              <a:buFont typeface="Wingdings" pitchFamily="2" charset="2"/>
              <a:buNone/>
              <a:defRPr/>
            </a:pPr>
            <a:r>
              <a:rPr lang="en-US" sz="2800" b="1" dirty="0">
                <a:solidFill>
                  <a:srgbClr val="000066"/>
                </a:solidFill>
                <a:latin typeface="+mn-lt"/>
                <a:cs typeface="+mn-cs"/>
              </a:rPr>
              <a:t>M4W 1A8</a:t>
            </a:r>
          </a:p>
          <a:p>
            <a:pPr algn="l" fontAlgn="auto">
              <a:lnSpc>
                <a:spcPct val="90000"/>
              </a:lnSpc>
              <a:spcBef>
                <a:spcPct val="20000"/>
              </a:spcBef>
              <a:spcAft>
                <a:spcPts val="0"/>
              </a:spcAft>
              <a:buFont typeface="Wingdings" pitchFamily="2" charset="2"/>
              <a:buNone/>
              <a:defRPr/>
            </a:pPr>
            <a:endParaRPr lang="en-US" sz="1000" b="1" dirty="0">
              <a:solidFill>
                <a:srgbClr val="000066"/>
              </a:solidFill>
              <a:latin typeface="+mn-lt"/>
              <a:cs typeface="+mn-cs"/>
            </a:endParaRPr>
          </a:p>
          <a:p>
            <a:pPr algn="l" fontAlgn="auto">
              <a:lnSpc>
                <a:spcPct val="90000"/>
              </a:lnSpc>
              <a:spcBef>
                <a:spcPct val="20000"/>
              </a:spcBef>
              <a:spcAft>
                <a:spcPts val="0"/>
              </a:spcAft>
              <a:buFont typeface="Wingdings" pitchFamily="2" charset="2"/>
              <a:buNone/>
              <a:defRPr/>
            </a:pPr>
            <a:r>
              <a:rPr lang="en-US" sz="2800" b="1" dirty="0">
                <a:solidFill>
                  <a:srgbClr val="000066"/>
                </a:solidFill>
                <a:latin typeface="+mj-lt"/>
                <a:cs typeface="+mn-cs"/>
              </a:rPr>
              <a:t>Phone: (416</a:t>
            </a:r>
            <a:r>
              <a:rPr lang="en-US" sz="2800" b="1">
                <a:solidFill>
                  <a:srgbClr val="000066"/>
                </a:solidFill>
                <a:latin typeface="+mj-lt"/>
                <a:cs typeface="+mn-cs"/>
              </a:rPr>
              <a:t>) 326-3333 </a:t>
            </a:r>
            <a:r>
              <a:rPr lang="en-US" sz="2800" b="1" dirty="0">
                <a:solidFill>
                  <a:srgbClr val="000066"/>
                </a:solidFill>
                <a:latin typeface="+mj-lt"/>
                <a:cs typeface="+mn-cs"/>
              </a:rPr>
              <a:t>/ 1-800-387-0073</a:t>
            </a:r>
          </a:p>
          <a:p>
            <a:pPr algn="l" fontAlgn="auto">
              <a:lnSpc>
                <a:spcPct val="90000"/>
              </a:lnSpc>
              <a:spcBef>
                <a:spcPct val="20000"/>
              </a:spcBef>
              <a:spcAft>
                <a:spcPts val="0"/>
              </a:spcAft>
              <a:buFont typeface="Wingdings" pitchFamily="2" charset="2"/>
              <a:buNone/>
              <a:defRPr/>
            </a:pPr>
            <a:r>
              <a:rPr lang="en-CA" sz="2800" b="1" dirty="0">
                <a:solidFill>
                  <a:srgbClr val="000066"/>
                </a:solidFill>
                <a:latin typeface="+mj-lt"/>
              </a:rPr>
              <a:t>TDD/TTY: 416-325-7539</a:t>
            </a:r>
            <a:endParaRPr lang="en-US" sz="2800" b="1" dirty="0">
              <a:solidFill>
                <a:srgbClr val="000066"/>
              </a:solidFill>
              <a:latin typeface="+mj-lt"/>
              <a:cs typeface="+mn-cs"/>
            </a:endParaRPr>
          </a:p>
          <a:p>
            <a:pPr algn="l" fontAlgn="auto">
              <a:lnSpc>
                <a:spcPct val="90000"/>
              </a:lnSpc>
              <a:spcBef>
                <a:spcPct val="20000"/>
              </a:spcBef>
              <a:spcAft>
                <a:spcPts val="0"/>
              </a:spcAft>
              <a:buFont typeface="Wingdings" pitchFamily="2" charset="2"/>
              <a:buNone/>
              <a:defRPr/>
            </a:pPr>
            <a:r>
              <a:rPr lang="en-US" sz="2800" b="1" dirty="0">
                <a:solidFill>
                  <a:srgbClr val="000066"/>
                </a:solidFill>
                <a:latin typeface="+mj-lt"/>
                <a:cs typeface="+mn-cs"/>
              </a:rPr>
              <a:t>Web: </a:t>
            </a:r>
            <a:r>
              <a:rPr lang="en-US" sz="2800" b="1" u="sng" dirty="0">
                <a:solidFill>
                  <a:srgbClr val="0000FF"/>
                </a:solidFill>
                <a:latin typeface="+mj-lt"/>
                <a:cs typeface="+mn-cs"/>
              </a:rPr>
              <a:t>www.ipc.on.ca</a:t>
            </a:r>
          </a:p>
          <a:p>
            <a:pPr algn="l" fontAlgn="auto">
              <a:lnSpc>
                <a:spcPct val="90000"/>
              </a:lnSpc>
              <a:spcBef>
                <a:spcPct val="20000"/>
              </a:spcBef>
              <a:spcAft>
                <a:spcPts val="0"/>
              </a:spcAft>
              <a:buFont typeface="Wingdings" pitchFamily="2" charset="2"/>
              <a:buNone/>
              <a:defRPr/>
            </a:pPr>
            <a:r>
              <a:rPr lang="en-US" sz="2800" b="1" dirty="0">
                <a:solidFill>
                  <a:srgbClr val="000066"/>
                </a:solidFill>
                <a:latin typeface="+mj-lt"/>
                <a:cs typeface="+mn-cs"/>
              </a:rPr>
              <a:t>E-mail: </a:t>
            </a:r>
            <a:r>
              <a:rPr lang="en-US" sz="2800" b="1" dirty="0">
                <a:solidFill>
                  <a:srgbClr val="0000FF"/>
                </a:solidFill>
                <a:latin typeface="+mj-lt"/>
                <a:cs typeface="+mn-cs"/>
                <a:hlinkClick r:id="rId3"/>
              </a:rPr>
              <a:t>info@ipc.on.ca</a:t>
            </a:r>
            <a:endParaRPr lang="en-US" sz="2800" b="1" dirty="0">
              <a:solidFill>
                <a:srgbClr val="0000FF"/>
              </a:solidFill>
              <a:latin typeface="+mj-lt"/>
              <a:cs typeface="+mn-cs"/>
            </a:endParaRPr>
          </a:p>
        </p:txBody>
      </p:sp>
    </p:spTree>
    <p:extLst>
      <p:ext uri="{BB962C8B-B14F-4D97-AF65-F5344CB8AC3E}">
        <p14:creationId xmlns:p14="http://schemas.microsoft.com/office/powerpoint/2010/main" val="368077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eaLnBrk="1" hangingPunct="1"/>
            <a:r>
              <a:rPr lang="en-US" altLang="en-US" sz="4000" i="1" dirty="0">
                <a:solidFill>
                  <a:srgbClr val="002060"/>
                </a:solidFill>
              </a:rPr>
              <a:t/>
            </a:r>
            <a:br>
              <a:rPr lang="en-US" altLang="en-US" sz="4000" i="1" dirty="0">
                <a:solidFill>
                  <a:srgbClr val="002060"/>
                </a:solidFill>
              </a:rPr>
            </a:br>
            <a:r>
              <a:rPr lang="en-US" dirty="0" smtClean="0">
                <a:solidFill>
                  <a:srgbClr val="002060"/>
                </a:solidFill>
                <a:cs typeface="Times New Roman" pitchFamily="18" charset="0"/>
              </a:rPr>
              <a:t>Agenda</a:t>
            </a:r>
            <a:r>
              <a:rPr lang="en-US" altLang="en-US" sz="4000" i="1" dirty="0">
                <a:solidFill>
                  <a:srgbClr val="002060"/>
                </a:solidFill>
              </a:rPr>
              <a:t/>
            </a:r>
            <a:br>
              <a:rPr lang="en-US" altLang="en-US" sz="4000" i="1" dirty="0">
                <a:solidFill>
                  <a:srgbClr val="002060"/>
                </a:solidFill>
              </a:rPr>
            </a:br>
            <a:endParaRPr lang="en-CA" altLang="en-US" sz="4000" i="1" dirty="0">
              <a:solidFill>
                <a:srgbClr val="002060"/>
              </a:solidFill>
            </a:endParaRPr>
          </a:p>
        </p:txBody>
      </p:sp>
      <p:sp>
        <p:nvSpPr>
          <p:cNvPr id="2" name="Content Placeholder 1"/>
          <p:cNvSpPr>
            <a:spLocks noGrp="1"/>
          </p:cNvSpPr>
          <p:nvPr>
            <p:ph idx="1"/>
          </p:nvPr>
        </p:nvSpPr>
        <p:spPr>
          <a:xfrm>
            <a:off x="250825" y="1125539"/>
            <a:ext cx="8672513" cy="4813300"/>
          </a:xfrm>
        </p:spPr>
        <p:txBody>
          <a:bodyPr/>
          <a:lstStyle/>
          <a:p>
            <a:r>
              <a:rPr lang="en-US" b="1" dirty="0" smtClean="0"/>
              <a:t>Access</a:t>
            </a:r>
            <a:endParaRPr lang="en-US" b="1" dirty="0"/>
          </a:p>
          <a:p>
            <a:pPr lvl="1"/>
            <a:r>
              <a:rPr lang="en-CA" dirty="0" smtClean="0"/>
              <a:t>Third Party Information and Contracts</a:t>
            </a:r>
          </a:p>
          <a:p>
            <a:pPr lvl="1"/>
            <a:r>
              <a:rPr lang="en-CA" dirty="0" smtClean="0"/>
              <a:t>Frivolous and Vexatious Requests</a:t>
            </a:r>
          </a:p>
          <a:p>
            <a:r>
              <a:rPr lang="en-CA" b="1" dirty="0" smtClean="0"/>
              <a:t>Privacy</a:t>
            </a:r>
          </a:p>
          <a:p>
            <a:pPr lvl="1"/>
            <a:r>
              <a:rPr lang="en-CA" dirty="0" smtClean="0"/>
              <a:t>Records </a:t>
            </a:r>
            <a:r>
              <a:rPr lang="en-CA" dirty="0"/>
              <a:t>and Information </a:t>
            </a:r>
            <a:r>
              <a:rPr lang="en-CA" dirty="0" smtClean="0"/>
              <a:t>Management</a:t>
            </a:r>
          </a:p>
          <a:p>
            <a:pPr lvl="1"/>
            <a:r>
              <a:rPr lang="en-CA" dirty="0" smtClean="0"/>
              <a:t>Instant Messaging and Personal Email Accounts</a:t>
            </a:r>
            <a:endParaRPr lang="en-US" dirty="0"/>
          </a:p>
          <a:p>
            <a:pPr lvl="1"/>
            <a:r>
              <a:rPr lang="en-CA" dirty="0"/>
              <a:t>Publishing on the Internet</a:t>
            </a:r>
          </a:p>
          <a:p>
            <a:pPr lvl="1"/>
            <a:r>
              <a:rPr lang="en-CA" dirty="0" smtClean="0"/>
              <a:t>Video Surveillance</a:t>
            </a:r>
          </a:p>
          <a:p>
            <a:r>
              <a:rPr lang="en-CA" b="1" dirty="0" smtClean="0"/>
              <a:t>IPC Update </a:t>
            </a:r>
          </a:p>
          <a:p>
            <a:pPr lvl="1"/>
            <a:r>
              <a:rPr lang="en-CA" dirty="0" smtClean="0"/>
              <a:t>Recent work on Legislative Reform</a:t>
            </a:r>
          </a:p>
          <a:p>
            <a:pPr lvl="1"/>
            <a:r>
              <a:rPr lang="en-CA" dirty="0" smtClean="0"/>
              <a:t>New IPC Resources</a:t>
            </a:r>
            <a:endParaRPr lang="en-CA" dirty="0"/>
          </a:p>
          <a:p>
            <a:endParaRPr lang="en-US" dirty="0"/>
          </a:p>
        </p:txBody>
      </p:sp>
    </p:spTree>
    <p:extLst>
      <p:ext uri="{BB962C8B-B14F-4D97-AF65-F5344CB8AC3E}">
        <p14:creationId xmlns:p14="http://schemas.microsoft.com/office/powerpoint/2010/main" val="414010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ctrTitle"/>
          </p:nvPr>
        </p:nvSpPr>
        <p:spPr>
          <a:xfrm>
            <a:off x="11113" y="44450"/>
            <a:ext cx="9144000" cy="1944688"/>
          </a:xfrm>
        </p:spPr>
        <p:txBody>
          <a:bodyPr/>
          <a:lstStyle/>
          <a:p>
            <a:pPr eaLnBrk="1" hangingPunct="1"/>
            <a:r>
              <a:rPr lang="en-US" altLang="en-US" sz="4000" i="1">
                <a:solidFill>
                  <a:srgbClr val="002060"/>
                </a:solidFill>
              </a:rPr>
              <a:t/>
            </a:r>
            <a:br>
              <a:rPr lang="en-US" altLang="en-US" sz="4000" i="1">
                <a:solidFill>
                  <a:srgbClr val="002060"/>
                </a:solidFill>
              </a:rPr>
            </a:br>
            <a:r>
              <a:rPr lang="en-US" altLang="en-US" sz="4000" i="1">
                <a:solidFill>
                  <a:srgbClr val="002060"/>
                </a:solidFill>
              </a:rPr>
              <a:t/>
            </a:r>
            <a:br>
              <a:rPr lang="en-US" altLang="en-US" sz="4000" i="1">
                <a:solidFill>
                  <a:srgbClr val="002060"/>
                </a:solidFill>
              </a:rPr>
            </a:br>
            <a:r>
              <a:rPr lang="en-US" altLang="en-US" sz="4000" i="1">
                <a:solidFill>
                  <a:srgbClr val="002060"/>
                </a:solidFill>
              </a:rPr>
              <a:t/>
            </a:r>
            <a:br>
              <a:rPr lang="en-US" altLang="en-US" sz="4000" i="1">
                <a:solidFill>
                  <a:srgbClr val="002060"/>
                </a:solidFill>
              </a:rPr>
            </a:br>
            <a:endParaRPr lang="en-CA" altLang="en-US" sz="4000" i="1">
              <a:solidFill>
                <a:srgbClr val="002060"/>
              </a:solidFill>
            </a:endParaRPr>
          </a:p>
        </p:txBody>
      </p:sp>
      <p:sp>
        <p:nvSpPr>
          <p:cNvPr id="4" name="Text Box 2"/>
          <p:cNvSpPr txBox="1">
            <a:spLocks noChangeArrowheads="1"/>
          </p:cNvSpPr>
          <p:nvPr/>
        </p:nvSpPr>
        <p:spPr bwMode="gray">
          <a:xfrm>
            <a:off x="0" y="2514600"/>
            <a:ext cx="9132887" cy="1569660"/>
          </a:xfrm>
          <a:prstGeom prst="rect">
            <a:avLst/>
          </a:prstGeom>
          <a:noFill/>
          <a:ln>
            <a:noFill/>
          </a:ln>
          <a:effectLst/>
          <a:extLst/>
        </p:spPr>
        <p:txBody>
          <a:bodyPr>
            <a:spAutoFit/>
          </a:bodyPr>
          <a:lstStyle>
            <a:defPPr>
              <a:defRPr lang="en-CA"/>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fontAlgn="auto">
              <a:spcBef>
                <a:spcPts val="0"/>
              </a:spcBef>
              <a:spcAft>
                <a:spcPts val="0"/>
              </a:spcAft>
              <a:buClr>
                <a:srgbClr val="000000"/>
              </a:buClr>
              <a:buFont typeface="Wingdings" pitchFamily="2" charset="2"/>
              <a:buNone/>
              <a:defRPr/>
            </a:pPr>
            <a:r>
              <a:rPr lang="en-CA" sz="4800" b="1" dirty="0" smtClean="0">
                <a:solidFill>
                  <a:srgbClr val="002060"/>
                </a:solidFill>
                <a:latin typeface="+mj-lt"/>
                <a:cs typeface="Times New Roman" pitchFamily="18" charset="0"/>
              </a:rPr>
              <a:t>Access</a:t>
            </a:r>
            <a:endParaRPr lang="en-CA" sz="4800" b="1" dirty="0">
              <a:solidFill>
                <a:srgbClr val="002060"/>
              </a:solidFill>
              <a:latin typeface="+mj-lt"/>
              <a:cs typeface="Times New Roman" pitchFamily="18" charset="0"/>
            </a:endParaRPr>
          </a:p>
          <a:p>
            <a:pPr algn="ctr" fontAlgn="auto">
              <a:spcBef>
                <a:spcPts val="0"/>
              </a:spcBef>
              <a:spcAft>
                <a:spcPts val="0"/>
              </a:spcAft>
              <a:buClr>
                <a:srgbClr val="000000"/>
              </a:buClr>
              <a:buFont typeface="Wingdings" pitchFamily="2" charset="2"/>
              <a:buNone/>
              <a:defRPr/>
            </a:pPr>
            <a:endParaRPr lang="en-US" sz="4800" b="1" dirty="0">
              <a:solidFill>
                <a:srgbClr val="002060"/>
              </a:solidFill>
              <a:effectLst>
                <a:outerShdw blurRad="38100" dist="38100" dir="2700000" algn="tl">
                  <a:srgbClr val="C0C0C0"/>
                </a:outerShdw>
              </a:effectLst>
              <a:latin typeface="+mj-lt"/>
              <a:cs typeface="Times New Roman" pitchFamily="18" charset="0"/>
            </a:endParaRPr>
          </a:p>
        </p:txBody>
      </p:sp>
    </p:spTree>
    <p:extLst>
      <p:ext uri="{BB962C8B-B14F-4D97-AF65-F5344CB8AC3E}">
        <p14:creationId xmlns:p14="http://schemas.microsoft.com/office/powerpoint/2010/main" val="2702022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 y="3175"/>
            <a:ext cx="9144000" cy="782638"/>
          </a:xfrm>
        </p:spPr>
        <p:txBody>
          <a:bodyPr/>
          <a:lstStyle/>
          <a:p>
            <a:r>
              <a:rPr lang="en-US" altLang="en-US" dirty="0">
                <a:solidFill>
                  <a:srgbClr val="002060"/>
                </a:solidFill>
              </a:rPr>
              <a:t>Total Access Requests Per Year</a:t>
            </a:r>
          </a:p>
        </p:txBody>
      </p:sp>
      <p:sp>
        <p:nvSpPr>
          <p:cNvPr id="2560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chemeClr val="tx1"/>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buFontTx/>
              <a:buNone/>
            </a:pPr>
            <a:endParaRPr lang="en-US" altLang="en-US" sz="1800">
              <a:solidFill>
                <a:srgbClr val="000000"/>
              </a:solidFill>
              <a:latin typeface="Arial" panose="020B0604020202020204" pitchFamily="34" charset="0"/>
            </a:endParaRPr>
          </a:p>
        </p:txBody>
      </p:sp>
      <p:graphicFrame>
        <p:nvGraphicFramePr>
          <p:cNvPr id="25604" name="Chart 4"/>
          <p:cNvGraphicFramePr>
            <a:graphicFrameLocks/>
          </p:cNvGraphicFramePr>
          <p:nvPr/>
        </p:nvGraphicFramePr>
        <p:xfrm>
          <a:off x="250825" y="1023938"/>
          <a:ext cx="8642350" cy="4708525"/>
        </p:xfrm>
        <a:graphic>
          <a:graphicData uri="http://schemas.openxmlformats.org/presentationml/2006/ole">
            <mc:AlternateContent xmlns:mc="http://schemas.openxmlformats.org/markup-compatibility/2006">
              <mc:Choice xmlns:v="urn:schemas-microsoft-com:vml" Requires="v">
                <p:oleObj spid="_x0000_s1064" name="Chart" r:id="rId4" imgW="8762949" imgH="4857852" progId="Excel.Chart.8">
                  <p:embed/>
                </p:oleObj>
              </mc:Choice>
              <mc:Fallback>
                <p:oleObj name="Chart" r:id="rId4" imgW="8762949" imgH="4857852" progId="Excel.Chart.8">
                  <p:embed/>
                  <p:pic>
                    <p:nvPicPr>
                      <p:cNvPr id="25604"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23938"/>
                        <a:ext cx="8642350" cy="470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99800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 y="-17463"/>
            <a:ext cx="9144000" cy="709613"/>
          </a:xfrm>
        </p:spPr>
        <p:txBody>
          <a:bodyPr/>
          <a:lstStyle/>
          <a:p>
            <a:r>
              <a:rPr lang="en-US" altLang="en-US" dirty="0"/>
              <a:t>Total Appeals Received Per Year  </a:t>
            </a:r>
          </a:p>
        </p:txBody>
      </p:sp>
      <p:graphicFrame>
        <p:nvGraphicFramePr>
          <p:cNvPr id="27651" name="Chart 3"/>
          <p:cNvGraphicFramePr>
            <a:graphicFrameLocks/>
          </p:cNvGraphicFramePr>
          <p:nvPr>
            <p:extLst>
              <p:ext uri="{D42A27DB-BD31-4B8C-83A1-F6EECF244321}">
                <p14:modId xmlns:p14="http://schemas.microsoft.com/office/powerpoint/2010/main" val="2225213339"/>
              </p:ext>
            </p:extLst>
          </p:nvPr>
        </p:nvGraphicFramePr>
        <p:xfrm>
          <a:off x="250825" y="908050"/>
          <a:ext cx="8642350" cy="4903788"/>
        </p:xfrm>
        <a:graphic>
          <a:graphicData uri="http://schemas.openxmlformats.org/presentationml/2006/ole">
            <mc:AlternateContent xmlns:mc="http://schemas.openxmlformats.org/markup-compatibility/2006">
              <mc:Choice xmlns:v="urn:schemas-microsoft-com:vml" Requires="v">
                <p:oleObj spid="_x0000_s2090" name="Chart" r:id="rId4" imgW="8496275" imgH="5295968" progId="Excel.Chart.8">
                  <p:embed/>
                </p:oleObj>
              </mc:Choice>
              <mc:Fallback>
                <p:oleObj name="Chart" r:id="rId4" imgW="8496275" imgH="5295968" progId="Excel.Chart.8">
                  <p:embed/>
                  <p:pic>
                    <p:nvPicPr>
                      <p:cNvPr id="27651" name="Chart 3"/>
                      <p:cNvPicPr>
                        <a:picLocks noChangeArrowheads="1"/>
                      </p:cNvPicPr>
                      <p:nvPr/>
                    </p:nvPicPr>
                    <p:blipFill>
                      <a:blip r:embed="rId5"/>
                      <a:srcRect/>
                      <a:stretch>
                        <a:fillRect/>
                      </a:stretch>
                    </p:blipFill>
                    <p:spPr bwMode="auto">
                      <a:xfrm>
                        <a:off x="250825" y="908050"/>
                        <a:ext cx="864235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TextBox 1"/>
          <p:cNvSpPr txBox="1">
            <a:spLocks noChangeArrowheads="1"/>
          </p:cNvSpPr>
          <p:nvPr/>
        </p:nvSpPr>
        <p:spPr bwMode="auto">
          <a:xfrm>
            <a:off x="2114550" y="5391150"/>
            <a:ext cx="70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chemeClr val="tx1"/>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400">
                <a:solidFill>
                  <a:schemeClr val="tx1"/>
                </a:solidFill>
                <a:latin typeface="Calibri" panose="020F0502020204030204" pitchFamily="34" charset="0"/>
              </a:defRPr>
            </a:lvl4pPr>
            <a:lvl5pPr marL="2057400" indent="-228600">
              <a:spcBef>
                <a:spcPct val="20000"/>
              </a:spcBef>
              <a:buClr>
                <a:schemeClr val="tx1"/>
              </a:buClr>
              <a:buFont typeface="Arial" panose="020B0604020202020204" pitchFamily="34" charset="0"/>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Calibri" panose="020F0502020204030204" pitchFamily="34" charset="0"/>
              </a:defRPr>
            </a:lvl9pPr>
          </a:lstStyle>
          <a:p>
            <a:pPr eaLnBrk="1" hangingPunct="1">
              <a:spcBef>
                <a:spcPct val="0"/>
              </a:spcBef>
              <a:buClrTx/>
              <a:buFontTx/>
              <a:buNone/>
            </a:pPr>
            <a:r>
              <a:rPr lang="en-US" altLang="en-US" sz="2000" b="1" dirty="0">
                <a:solidFill>
                  <a:srgbClr val="000000"/>
                </a:solidFill>
              </a:rPr>
              <a:t>2006</a:t>
            </a:r>
            <a:endParaRPr lang="en-CA" altLang="en-US" sz="2000" b="1" dirty="0">
              <a:solidFill>
                <a:srgbClr val="000000"/>
              </a:solidFill>
            </a:endParaRPr>
          </a:p>
        </p:txBody>
      </p:sp>
    </p:spTree>
    <p:extLst>
      <p:ext uri="{BB962C8B-B14F-4D97-AF65-F5344CB8AC3E}">
        <p14:creationId xmlns:p14="http://schemas.microsoft.com/office/powerpoint/2010/main" val="3507302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7463"/>
            <a:ext cx="9144000" cy="782638"/>
          </a:xfrm>
        </p:spPr>
        <p:txBody>
          <a:bodyPr/>
          <a:lstStyle/>
          <a:p>
            <a:r>
              <a:rPr lang="en-US" altLang="en-US" dirty="0">
                <a:solidFill>
                  <a:srgbClr val="002060"/>
                </a:solidFill>
              </a:rPr>
              <a:t>Total Access to Information Orders</a:t>
            </a:r>
          </a:p>
        </p:txBody>
      </p:sp>
      <p:graphicFrame>
        <p:nvGraphicFramePr>
          <p:cNvPr id="29699" name="Chart 4"/>
          <p:cNvGraphicFramePr>
            <a:graphicFrameLocks/>
          </p:cNvGraphicFramePr>
          <p:nvPr/>
        </p:nvGraphicFramePr>
        <p:xfrm>
          <a:off x="195263" y="914400"/>
          <a:ext cx="8774112" cy="4814888"/>
        </p:xfrm>
        <a:graphic>
          <a:graphicData uri="http://schemas.openxmlformats.org/presentationml/2006/ole">
            <mc:AlternateContent xmlns:mc="http://schemas.openxmlformats.org/markup-compatibility/2006">
              <mc:Choice xmlns:v="urn:schemas-microsoft-com:vml" Requires="v">
                <p:oleObj spid="_x0000_s3112" name="Chart" r:id="rId4" imgW="9039104" imgH="4962559" progId="Excel.Chart.8">
                  <p:embed/>
                </p:oleObj>
              </mc:Choice>
              <mc:Fallback>
                <p:oleObj name="Chart" r:id="rId4" imgW="9039104" imgH="4962559" progId="Excel.Chart.8">
                  <p:embed/>
                  <p:pic>
                    <p:nvPicPr>
                      <p:cNvPr id="29699"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3" y="914400"/>
                        <a:ext cx="8774112"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0870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IPC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2508</Words>
  <Application>Microsoft Office PowerPoint</Application>
  <PresentationFormat>On-screen Show (4:3)</PresentationFormat>
  <Paragraphs>284</Paragraphs>
  <Slides>46</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Constantia</vt:lpstr>
      <vt:lpstr>Courier New</vt:lpstr>
      <vt:lpstr>Times New Roman</vt:lpstr>
      <vt:lpstr>Verdana</vt:lpstr>
      <vt:lpstr>Wingdings</vt:lpstr>
      <vt:lpstr>IPC Template 2014</vt:lpstr>
      <vt:lpstr>Chart</vt:lpstr>
      <vt:lpstr> Access and Privacy Update </vt:lpstr>
      <vt:lpstr>Our Office</vt:lpstr>
      <vt:lpstr>The Three Acts</vt:lpstr>
      <vt:lpstr>Mission, Mandate and Values</vt:lpstr>
      <vt:lpstr> Agenda </vt:lpstr>
      <vt:lpstr>   </vt:lpstr>
      <vt:lpstr>Total Access Requests Per Year</vt:lpstr>
      <vt:lpstr>Total Appeals Received Per Year  </vt:lpstr>
      <vt:lpstr>Total Access to Information Orders</vt:lpstr>
      <vt:lpstr>Third Party Information</vt:lpstr>
      <vt:lpstr>Example: Third Party Information  and Contracts</vt:lpstr>
      <vt:lpstr>Judicial Review of PO-3598 </vt:lpstr>
      <vt:lpstr>Frivolous and Vexatious Requests</vt:lpstr>
      <vt:lpstr>Frivolous and Vexatious Requests</vt:lpstr>
      <vt:lpstr>What makes a request  frivolous or vexatious?</vt:lpstr>
      <vt:lpstr>Example: Frivolous and Vexatious Requests</vt:lpstr>
      <vt:lpstr>MO-2488 (cont’d)</vt:lpstr>
      <vt:lpstr>MO-2488 (cont’d)</vt:lpstr>
      <vt:lpstr>Example: Frivolous and Vexatious Requests</vt:lpstr>
      <vt:lpstr>IPC Order MO-3049 (cont’d)</vt:lpstr>
      <vt:lpstr>Privacy</vt:lpstr>
      <vt:lpstr>Total Privacy Complaints  Opened Per Year  </vt:lpstr>
      <vt:lpstr>RIM Guidance</vt:lpstr>
      <vt:lpstr>Instant Messaging &amp;  Personal Email Accounts</vt:lpstr>
      <vt:lpstr>Publishing on the Internet IPC Guidance</vt:lpstr>
      <vt:lpstr>Publishing on the Internet IPC Guidance</vt:lpstr>
      <vt:lpstr>Example: Publishing on the Internet</vt:lpstr>
      <vt:lpstr>Example: Publishing on the Internet</vt:lpstr>
      <vt:lpstr>Video Surveillance Guidelines</vt:lpstr>
      <vt:lpstr>Video Surveillance Guidelines </vt:lpstr>
      <vt:lpstr>Video Surveillance Guidelines</vt:lpstr>
      <vt:lpstr>IPC Update</vt:lpstr>
      <vt:lpstr>Recent Work on Legislative Reform</vt:lpstr>
      <vt:lpstr>Bill 119, Amendments to PHIPA</vt:lpstr>
      <vt:lpstr>Bill 89, Supporting Children,  Youth and Families Act</vt:lpstr>
      <vt:lpstr>Bill 89, Supporting Children,  Youth and Families Act</vt:lpstr>
      <vt:lpstr>Bill 68, Modernizing Ontario's Municipal Legislation Act</vt:lpstr>
      <vt:lpstr>Bill 68, Modernizing Ontario's Municipal Legislation Act</vt:lpstr>
      <vt:lpstr>Bill 114, Anti-Racism Act</vt:lpstr>
      <vt:lpstr>Bill 114, Anti-Racism Act</vt:lpstr>
      <vt:lpstr>New IPC Resources</vt:lpstr>
      <vt:lpstr>New Guidance Documents</vt:lpstr>
      <vt:lpstr>New IPC Fact Sheet Series  </vt:lpstr>
      <vt:lpstr>New Webinar Series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2017-05-04T19:04:10Z</dcterms:created>
  <dcterms:modified xsi:type="dcterms:W3CDTF">2017-05-04T19:36:21Z</dcterms:modified>
</cp:coreProperties>
</file>